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8a2fa5ed20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8a2fa5ed20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8d9274f00d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8d9274f00d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8d9274f00d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8d9274f00d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8d9274f00d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8d9274f00d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8d9274f00d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8d9274f00d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8d9274f00d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8d9274f00d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8d9274f00d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8d9274f00d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8d9274f00d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8d9274f00d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8a2fa5ed20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8a2fa5ed2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8d9274f00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8d9274f00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8a2fa5ed20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8a2fa5ed20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8d9274f00d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8d9274f00d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8d9274f00d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8d9274f00d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8a2fa5ed2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4" name="Google Shape;74;g8a2fa5ed2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8d9274f00d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8d9274f00d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8d9274f00d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8d9274f00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8d9274f00d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8d9274f00d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6.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6.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9" name="Shape 99"/>
        <p:cNvGrpSpPr/>
        <p:nvPr/>
      </p:nvGrpSpPr>
      <p:grpSpPr>
        <a:xfrm>
          <a:off x="0" y="0"/>
          <a:ext cx="0" cy="0"/>
          <a:chOff x="0" y="0"/>
          <a:chExt cx="0" cy="0"/>
        </a:xfrm>
      </p:grpSpPr>
      <p:sp>
        <p:nvSpPr>
          <p:cNvPr id="100" name="Google Shape;100;p22"/>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aimons Dieu (et les autres) - Chap 22</a:t>
            </a:r>
            <a:endParaRPr b="1" sz="3000"/>
          </a:p>
        </p:txBody>
      </p:sp>
      <p:sp>
        <p:nvSpPr>
          <p:cNvPr id="101" name="Google Shape;101;p22"/>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Aimer le Seigneur</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Vivre l’amour</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05" name="Shape 105"/>
        <p:cNvGrpSpPr/>
        <p:nvPr/>
      </p:nvGrpSpPr>
      <p:grpSpPr>
        <a:xfrm>
          <a:off x="0" y="0"/>
          <a:ext cx="0" cy="0"/>
          <a:chOff x="0" y="0"/>
          <a:chExt cx="0" cy="0"/>
        </a:xfrm>
      </p:grpSpPr>
      <p:sp>
        <p:nvSpPr>
          <p:cNvPr id="106" name="Google Shape;106;p23"/>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appartenons à Dieu - Chap 23 et 24</a:t>
            </a:r>
            <a:endParaRPr b="1" sz="3000"/>
          </a:p>
        </p:txBody>
      </p:sp>
      <p:sp>
        <p:nvSpPr>
          <p:cNvPr id="107" name="Google Shape;107;p23"/>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1" name="Shape 111"/>
        <p:cNvGrpSpPr/>
        <p:nvPr/>
      </p:nvGrpSpPr>
      <p:grpSpPr>
        <a:xfrm>
          <a:off x="0" y="0"/>
          <a:ext cx="0" cy="0"/>
          <a:chOff x="0" y="0"/>
          <a:chExt cx="0" cy="0"/>
        </a:xfrm>
      </p:grpSpPr>
      <p:sp>
        <p:nvSpPr>
          <p:cNvPr id="112" name="Google Shape;112;p24"/>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appartenons à Dieu - Chap 23 et 24</a:t>
            </a:r>
            <a:endParaRPr b="1" sz="3000"/>
          </a:p>
        </p:txBody>
      </p:sp>
      <p:sp>
        <p:nvSpPr>
          <p:cNvPr id="113" name="Google Shape;113;p24"/>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Sauvés ensemble (24.2-13)</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7" name="Shape 117"/>
        <p:cNvGrpSpPr/>
        <p:nvPr/>
      </p:nvGrpSpPr>
      <p:grpSpPr>
        <a:xfrm>
          <a:off x="0" y="0"/>
          <a:ext cx="0" cy="0"/>
          <a:chOff x="0" y="0"/>
          <a:chExt cx="0" cy="0"/>
        </a:xfrm>
      </p:grpSpPr>
      <p:sp>
        <p:nvSpPr>
          <p:cNvPr id="118" name="Google Shape;118;p25"/>
          <p:cNvSpPr txBox="1"/>
          <p:nvPr>
            <p:ph idx="1" type="body"/>
          </p:nvPr>
        </p:nvSpPr>
        <p:spPr>
          <a:xfrm>
            <a:off x="1157975" y="376125"/>
            <a:ext cx="7502400" cy="37893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Clr>
                <a:schemeClr val="dk1"/>
              </a:buClr>
              <a:buSzPts val="1100"/>
              <a:buFont typeface="Arial"/>
              <a:buNone/>
            </a:pPr>
            <a:r>
              <a:rPr i="1" lang="fr" sz="2200">
                <a:solidFill>
                  <a:schemeClr val="dk1"/>
                </a:solidFill>
                <a:latin typeface="Times New Roman"/>
                <a:ea typeface="Times New Roman"/>
                <a:cs typeface="Times New Roman"/>
                <a:sym typeface="Times New Roman"/>
              </a:rPr>
              <a:t>« Nous tous aussi, nous étions de leur nombre, et nous vivions autrefois selon les convoitises de notre chair, accomplissant les volontés de la chair et de nos pensées, et nous étions par nature des enfants de colère, comme les autres. Mais Dieu, qui est</a:t>
            </a:r>
            <a:r>
              <a:rPr lang="fr" sz="2200">
                <a:solidFill>
                  <a:schemeClr val="dk1"/>
                </a:solidFill>
                <a:latin typeface="Times New Roman"/>
                <a:ea typeface="Times New Roman"/>
                <a:cs typeface="Times New Roman"/>
                <a:sym typeface="Times New Roman"/>
              </a:rPr>
              <a:t> </a:t>
            </a:r>
            <a:r>
              <a:rPr i="1" lang="fr" sz="2200">
                <a:solidFill>
                  <a:schemeClr val="dk1"/>
                </a:solidFill>
                <a:latin typeface="Times New Roman"/>
                <a:ea typeface="Times New Roman"/>
                <a:cs typeface="Times New Roman"/>
                <a:sym typeface="Times New Roman"/>
              </a:rPr>
              <a:t>riche en miséricorde, à cause du grand amour dont il nous a aimés, nous qui étions morts par nos offenses, nous a rendus vivants avec Christ (c’est par grâce que vous êtes sauvés) ; il nous a ressuscités ensemble, et nous a fait asseoir ensemble dans les lieux célestes, en Jésus-Christ, afin de montrer dans les siècles à venir l’infinie richesse de sa grâce par sa bonté envers nous en Jésus-Christ ».</a:t>
            </a:r>
            <a:endParaRPr i="1" sz="2200">
              <a:solidFill>
                <a:schemeClr val="dk1"/>
              </a:solidFill>
              <a:latin typeface="Times New Roman"/>
              <a:ea typeface="Times New Roman"/>
              <a:cs typeface="Times New Roman"/>
              <a:sym typeface="Times New Roman"/>
            </a:endParaRPr>
          </a:p>
          <a:p>
            <a:pPr indent="0" lvl="0" marL="0" rtl="0" algn="l">
              <a:spcBef>
                <a:spcPts val="0"/>
              </a:spcBef>
              <a:spcAft>
                <a:spcPts val="1600"/>
              </a:spcAft>
              <a:buNone/>
            </a:pPr>
            <a:r>
              <a:t/>
            </a:r>
            <a:endParaRPr>
              <a:solidFill>
                <a:srgbClr val="000000"/>
              </a:solidFill>
            </a:endParaRPr>
          </a:p>
        </p:txBody>
      </p:sp>
      <p:sp>
        <p:nvSpPr>
          <p:cNvPr id="119" name="Google Shape;119;p25"/>
          <p:cNvSpPr txBox="1"/>
          <p:nvPr/>
        </p:nvSpPr>
        <p:spPr>
          <a:xfrm>
            <a:off x="7022275" y="4512100"/>
            <a:ext cx="1971300" cy="63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fr" sz="1900"/>
              <a:t>Ephésiens 2.4-7</a:t>
            </a:r>
            <a:endParaRPr sz="19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3" name="Shape 123"/>
        <p:cNvGrpSpPr/>
        <p:nvPr/>
      </p:nvGrpSpPr>
      <p:grpSpPr>
        <a:xfrm>
          <a:off x="0" y="0"/>
          <a:ext cx="0" cy="0"/>
          <a:chOff x="0" y="0"/>
          <a:chExt cx="0" cy="0"/>
        </a:xfrm>
      </p:grpSpPr>
      <p:sp>
        <p:nvSpPr>
          <p:cNvPr id="124" name="Google Shape;124;p26"/>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appartenons à Dieu - Chap 23 et 24</a:t>
            </a:r>
            <a:endParaRPr b="1" sz="3000"/>
          </a:p>
        </p:txBody>
      </p:sp>
      <p:sp>
        <p:nvSpPr>
          <p:cNvPr id="125" name="Google Shape;125;p26"/>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Sauvés ensemble (24.2-13)</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 Dieu seulement (23.1-12)</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9" name="Shape 129"/>
        <p:cNvGrpSpPr/>
        <p:nvPr/>
      </p:nvGrpSpPr>
      <p:grpSpPr>
        <a:xfrm>
          <a:off x="0" y="0"/>
          <a:ext cx="0" cy="0"/>
          <a:chOff x="0" y="0"/>
          <a:chExt cx="0" cy="0"/>
        </a:xfrm>
      </p:grpSpPr>
      <p:sp>
        <p:nvSpPr>
          <p:cNvPr id="130" name="Google Shape;130;p27"/>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appartenons à Dieu - Chap 23 et 24</a:t>
            </a:r>
            <a:endParaRPr b="1" sz="3000"/>
          </a:p>
        </p:txBody>
      </p:sp>
      <p:sp>
        <p:nvSpPr>
          <p:cNvPr id="131" name="Google Shape;131;p27"/>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Sauvés ensemble (24.2-13)</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 Dieu seulement (23.1-12)</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Engagés avec Dieu (24.14-24)</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5" name="Shape 135"/>
        <p:cNvGrpSpPr/>
        <p:nvPr/>
      </p:nvGrpSpPr>
      <p:grpSpPr>
        <a:xfrm>
          <a:off x="0" y="0"/>
          <a:ext cx="0" cy="0"/>
          <a:chOff x="0" y="0"/>
          <a:chExt cx="0" cy="0"/>
        </a:xfrm>
      </p:grpSpPr>
      <p:sp>
        <p:nvSpPr>
          <p:cNvPr id="136" name="Google Shape;136;p28"/>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appartenons à Dieu - Chap 23 et 24</a:t>
            </a:r>
            <a:endParaRPr b="1" sz="3000"/>
          </a:p>
        </p:txBody>
      </p:sp>
      <p:sp>
        <p:nvSpPr>
          <p:cNvPr id="137" name="Google Shape;137;p28"/>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Sauvés ensemble (24.2-13)</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 Dieu seulement (23.1-12)</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Engagés avec Dieu (24.14-24)</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1" name="Shape 141"/>
        <p:cNvGrpSpPr/>
        <p:nvPr/>
      </p:nvGrpSpPr>
      <p:grpSpPr>
        <a:xfrm>
          <a:off x="0" y="0"/>
          <a:ext cx="0" cy="0"/>
          <a:chOff x="0" y="0"/>
          <a:chExt cx="0" cy="0"/>
        </a:xfrm>
      </p:grpSpPr>
      <p:sp>
        <p:nvSpPr>
          <p:cNvPr id="142" name="Google Shape;142;p29"/>
          <p:cNvSpPr txBox="1"/>
          <p:nvPr>
            <p:ph idx="1" type="body"/>
          </p:nvPr>
        </p:nvSpPr>
        <p:spPr>
          <a:xfrm>
            <a:off x="1157975" y="376125"/>
            <a:ext cx="7502400" cy="3789300"/>
          </a:xfrm>
          <a:prstGeom prst="rect">
            <a:avLst/>
          </a:prstGeom>
        </p:spPr>
        <p:txBody>
          <a:bodyPr anchorCtr="0" anchor="t" bIns="91425" lIns="91425" spcFirstLastPara="1" rIns="91425" wrap="square" tIns="91425">
            <a:noAutofit/>
          </a:bodyPr>
          <a:lstStyle/>
          <a:p>
            <a:pPr indent="0" lvl="0" marL="0" rtl="0" algn="just">
              <a:lnSpc>
                <a:spcPct val="100000"/>
              </a:lnSpc>
              <a:spcBef>
                <a:spcPts val="1200"/>
              </a:spcBef>
              <a:spcAft>
                <a:spcPts val="0"/>
              </a:spcAft>
              <a:buNone/>
            </a:pPr>
            <a:r>
              <a:rPr lang="fr" sz="2000">
                <a:solidFill>
                  <a:schemeClr val="dk1"/>
                </a:solidFill>
                <a:latin typeface="Times New Roman"/>
                <a:ea typeface="Times New Roman"/>
                <a:cs typeface="Times New Roman"/>
                <a:sym typeface="Times New Roman"/>
              </a:rPr>
              <a:t>Comment vous assurer de ne pas être pas un soufflé qui dégonfle ? </a:t>
            </a:r>
            <a:endParaRPr sz="2000">
              <a:solidFill>
                <a:schemeClr val="dk1"/>
              </a:solidFill>
              <a:latin typeface="Times New Roman"/>
              <a:ea typeface="Times New Roman"/>
              <a:cs typeface="Times New Roman"/>
              <a:sym typeface="Times New Roman"/>
            </a:endParaRPr>
          </a:p>
          <a:p>
            <a:pPr indent="0" lvl="0" marL="0" rtl="0" algn="just">
              <a:lnSpc>
                <a:spcPct val="100000"/>
              </a:lnSpc>
              <a:spcBef>
                <a:spcPts val="1200"/>
              </a:spcBef>
              <a:spcAft>
                <a:spcPts val="0"/>
              </a:spcAft>
              <a:buClr>
                <a:schemeClr val="dk1"/>
              </a:buClr>
              <a:buSzPts val="1100"/>
              <a:buFont typeface="Arial"/>
              <a:buNone/>
            </a:pPr>
            <a:r>
              <a:rPr lang="fr" sz="2000">
                <a:solidFill>
                  <a:schemeClr val="dk1"/>
                </a:solidFill>
                <a:latin typeface="Times New Roman"/>
                <a:ea typeface="Times New Roman"/>
                <a:cs typeface="Times New Roman"/>
                <a:sym typeface="Times New Roman"/>
              </a:rPr>
              <a:t>Comment faire pour que ce que vous avez vécu cette semaine fasse des racines et ne soit pas emporté par le vent ?</a:t>
            </a:r>
            <a:endParaRPr sz="2000">
              <a:solidFill>
                <a:schemeClr val="dk1"/>
              </a:solidFill>
              <a:latin typeface="Times New Roman"/>
              <a:ea typeface="Times New Roman"/>
              <a:cs typeface="Times New Roman"/>
              <a:sym typeface="Times New Roman"/>
            </a:endParaRPr>
          </a:p>
          <a:p>
            <a:pPr indent="0" lvl="0" marL="0" rtl="0" algn="l">
              <a:spcBef>
                <a:spcPts val="0"/>
              </a:spcBef>
              <a:spcAft>
                <a:spcPts val="1600"/>
              </a:spcAft>
              <a:buNone/>
            </a:pPr>
            <a:r>
              <a:t/>
            </a:r>
            <a:endParaRPr>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6" name="Shape 146"/>
        <p:cNvGrpSpPr/>
        <p:nvPr/>
      </p:nvGrpSpPr>
      <p:grpSpPr>
        <a:xfrm>
          <a:off x="0" y="0"/>
          <a:ext cx="0" cy="0"/>
          <a:chOff x="0" y="0"/>
          <a:chExt cx="0" cy="0"/>
        </a:xfrm>
      </p:grpSpPr>
      <p:sp>
        <p:nvSpPr>
          <p:cNvPr id="147" name="Google Shape;147;p30"/>
          <p:cNvSpPr txBox="1"/>
          <p:nvPr/>
        </p:nvSpPr>
        <p:spPr>
          <a:xfrm>
            <a:off x="246400" y="200200"/>
            <a:ext cx="3033600" cy="662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fr" sz="3000">
                <a:solidFill>
                  <a:srgbClr val="CC0000"/>
                </a:solidFill>
              </a:rPr>
              <a:t>CONCLUSION</a:t>
            </a:r>
            <a:endParaRPr b="1" sz="3000">
              <a:solidFill>
                <a:srgbClr val="CC0000"/>
              </a:solidFill>
            </a:endParaRPr>
          </a:p>
          <a:p>
            <a:pPr indent="0" lvl="0" marL="0" rtl="0" algn="l">
              <a:spcBef>
                <a:spcPts val="16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7" name="Shape 57"/>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1" name="Shape 61"/>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5" name="Shape 65"/>
        <p:cNvGrpSpPr/>
        <p:nvPr/>
      </p:nvGrpSpPr>
      <p:grpSpPr>
        <a:xfrm>
          <a:off x="0" y="0"/>
          <a:ext cx="0" cy="0"/>
          <a:chOff x="0" y="0"/>
          <a:chExt cx="0" cy="0"/>
        </a:xfrm>
      </p:grpSpPr>
      <p:sp>
        <p:nvSpPr>
          <p:cNvPr id="66" name="Google Shape;66;p16"/>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2300"/>
              <a:t>Quelle place donnez-vous aux autres dans votre cheminement spirituels ?</a:t>
            </a:r>
            <a:endParaRPr b="1" sz="2300"/>
          </a:p>
        </p:txBody>
      </p:sp>
      <p:sp>
        <p:nvSpPr>
          <p:cNvPr id="67" name="Google Shape;67;p16"/>
          <p:cNvSpPr txBox="1"/>
          <p:nvPr>
            <p:ph idx="1" type="body"/>
          </p:nvPr>
        </p:nvSpPr>
        <p:spPr>
          <a:xfrm>
            <a:off x="1157975" y="1579725"/>
            <a:ext cx="7502400" cy="32538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1" name="Shape 71"/>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5" name="Shape 75"/>
        <p:cNvGrpSpPr/>
        <p:nvPr/>
      </p:nvGrpSpPr>
      <p:grpSpPr>
        <a:xfrm>
          <a:off x="0" y="0"/>
          <a:ext cx="0" cy="0"/>
          <a:chOff x="0" y="0"/>
          <a:chExt cx="0" cy="0"/>
        </a:xfrm>
      </p:grpSpPr>
      <p:sp>
        <p:nvSpPr>
          <p:cNvPr id="76" name="Google Shape;76;p18"/>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aimons Dieu (et les autres) - Chap 22</a:t>
            </a:r>
            <a:endParaRPr b="1" sz="3000"/>
          </a:p>
        </p:txBody>
      </p:sp>
      <p:sp>
        <p:nvSpPr>
          <p:cNvPr id="77" name="Google Shape;77;p18"/>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1" name="Shape 81"/>
        <p:cNvGrpSpPr/>
        <p:nvPr/>
      </p:nvGrpSpPr>
      <p:grpSpPr>
        <a:xfrm>
          <a:off x="0" y="0"/>
          <a:ext cx="0" cy="0"/>
          <a:chOff x="0" y="0"/>
          <a:chExt cx="0" cy="0"/>
        </a:xfrm>
      </p:grpSpPr>
      <p:sp>
        <p:nvSpPr>
          <p:cNvPr id="82" name="Google Shape;82;p19"/>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aimons Dieu (et les autres) - Chap 22</a:t>
            </a:r>
            <a:endParaRPr b="1" sz="3000"/>
          </a:p>
        </p:txBody>
      </p:sp>
      <p:sp>
        <p:nvSpPr>
          <p:cNvPr id="83" name="Google Shape;83;p19"/>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Aimer le Seigneur (22.1-8)</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20"/>
          <p:cNvSpPr txBox="1"/>
          <p:nvPr>
            <p:ph type="title"/>
          </p:nvPr>
        </p:nvSpPr>
        <p:spPr>
          <a:xfrm>
            <a:off x="1157975" y="426250"/>
            <a:ext cx="75024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fr" sz="3000"/>
              <a:t>Ensemble car nous aimons Dieu (et les autres) - Chap 22</a:t>
            </a:r>
            <a:endParaRPr b="1" sz="3000"/>
          </a:p>
        </p:txBody>
      </p:sp>
      <p:sp>
        <p:nvSpPr>
          <p:cNvPr id="89" name="Google Shape;89;p20"/>
          <p:cNvSpPr txBox="1"/>
          <p:nvPr>
            <p:ph idx="1" type="body"/>
          </p:nvPr>
        </p:nvSpPr>
        <p:spPr>
          <a:xfrm>
            <a:off x="1157975" y="1995500"/>
            <a:ext cx="7502400" cy="23319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Aimer le Seigneur </a:t>
            </a:r>
            <a:r>
              <a:rPr lang="fr" sz="2200">
                <a:solidFill>
                  <a:schemeClr val="dk1"/>
                </a:solidFill>
              </a:rPr>
              <a:t>(22.1-8)</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rPr b="1" lang="fr" sz="2200">
                <a:solidFill>
                  <a:srgbClr val="CC0000"/>
                </a:solidFill>
              </a:rPr>
              <a:t>→ </a:t>
            </a:r>
            <a:r>
              <a:rPr lang="fr" sz="2200">
                <a:solidFill>
                  <a:schemeClr val="dk1"/>
                </a:solidFill>
              </a:rPr>
              <a:t>Vivre l’amour (22.9-34)</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sz="2200">
              <a:solidFill>
                <a:schemeClr val="dk1"/>
              </a:solidFill>
            </a:endParaRPr>
          </a:p>
          <a:p>
            <a:pPr indent="0" lvl="0" marL="0" rtl="0" algn="l">
              <a:lnSpc>
                <a:spcPct val="100000"/>
              </a:lnSpc>
              <a:spcBef>
                <a:spcPts val="0"/>
              </a:spcBef>
              <a:spcAft>
                <a:spcPts val="0"/>
              </a:spcAft>
              <a:buClr>
                <a:schemeClr val="dk1"/>
              </a:buClr>
              <a:buSzPts val="1100"/>
              <a:buFont typeface="Arial"/>
              <a:buNone/>
            </a:pPr>
            <a:r>
              <a:t/>
            </a:r>
            <a:endParaRPr>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3" name="Shape 93"/>
        <p:cNvGrpSpPr/>
        <p:nvPr/>
      </p:nvGrpSpPr>
      <p:grpSpPr>
        <a:xfrm>
          <a:off x="0" y="0"/>
          <a:ext cx="0" cy="0"/>
          <a:chOff x="0" y="0"/>
          <a:chExt cx="0" cy="0"/>
        </a:xfrm>
      </p:grpSpPr>
      <p:sp>
        <p:nvSpPr>
          <p:cNvPr id="94" name="Google Shape;94;p21"/>
          <p:cNvSpPr txBox="1"/>
          <p:nvPr>
            <p:ph idx="1" type="body"/>
          </p:nvPr>
        </p:nvSpPr>
        <p:spPr>
          <a:xfrm>
            <a:off x="1157975" y="376125"/>
            <a:ext cx="7502400" cy="37893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solidFill>
                <a:srgbClr val="000000"/>
              </a:solidFill>
            </a:endParaRPr>
          </a:p>
        </p:txBody>
      </p:sp>
      <p:pic>
        <p:nvPicPr>
          <p:cNvPr id="95" name="Google Shape;95;p21"/>
          <p:cNvPicPr preferRelativeResize="0"/>
          <p:nvPr/>
        </p:nvPicPr>
        <p:blipFill>
          <a:blip r:embed="rId4">
            <a:alphaModFix/>
          </a:blip>
          <a:stretch>
            <a:fillRect/>
          </a:stretch>
        </p:blipFill>
        <p:spPr>
          <a:xfrm>
            <a:off x="2658625" y="0"/>
            <a:ext cx="3826757" cy="5143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