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518" r:id="rId2"/>
    <p:sldId id="524" r:id="rId3"/>
    <p:sldId id="522" r:id="rId4"/>
    <p:sldId id="532" r:id="rId5"/>
    <p:sldId id="533" r:id="rId6"/>
    <p:sldId id="523" r:id="rId7"/>
    <p:sldId id="528" r:id="rId8"/>
    <p:sldId id="530" r:id="rId9"/>
    <p:sldId id="525" r:id="rId10"/>
    <p:sldId id="534" r:id="rId11"/>
    <p:sldId id="526" r:id="rId12"/>
    <p:sldId id="519" r:id="rId13"/>
    <p:sldId id="529" r:id="rId14"/>
    <p:sldId id="535" r:id="rId15"/>
    <p:sldId id="536" r:id="rId16"/>
    <p:sldId id="537" r:id="rId17"/>
    <p:sldId id="538" r:id="rId18"/>
    <p:sldId id="539" r:id="rId19"/>
    <p:sldId id="540" r:id="rId20"/>
    <p:sldId id="541" r:id="rId21"/>
    <p:sldId id="542" r:id="rId22"/>
    <p:sldId id="527" r:id="rId23"/>
    <p:sldId id="293" r:id="rId24"/>
    <p:sldId id="53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27" autoAdjust="0"/>
    <p:restoredTop sz="94709"/>
  </p:normalViewPr>
  <p:slideViewPr>
    <p:cSldViewPr snapToGrid="0" snapToObjects="1">
      <p:cViewPr varScale="1">
        <p:scale>
          <a:sx n="79" d="100"/>
          <a:sy n="79" d="100"/>
        </p:scale>
        <p:origin x="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DFA3C-EEFF-40D8-9A5E-4EC1E6C2B46C}" type="datetimeFigureOut">
              <a:rPr lang="en-GB" smtClean="0"/>
              <a:t>03/09/2019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94241-524D-484E-ABF6-666244043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7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15742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69017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7566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57395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38121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853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3154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8466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26739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1233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62594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36760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1427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5797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0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3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3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780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6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2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8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7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14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04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45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87576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E2570BB-C303-45C0-9347-57E68CC4793E}"/>
              </a:ext>
            </a:extLst>
          </p:cNvPr>
          <p:cNvSpPr/>
          <p:nvPr/>
        </p:nvSpPr>
        <p:spPr>
          <a:xfrm>
            <a:off x="0" y="326572"/>
            <a:ext cx="8097625" cy="20247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GB" sz="11500" dirty="0">
                <a:solidFill>
                  <a:schemeClr val="tx1"/>
                </a:solidFill>
                <a:latin typeface="Viner Hand ITC" panose="03070502030502020203" pitchFamily="66" charset="0"/>
              </a:rPr>
              <a:t>Daniel 3 </a:t>
            </a:r>
            <a:r>
              <a:rPr lang="en-GB" sz="4400" dirty="0">
                <a:solidFill>
                  <a:schemeClr val="tx1"/>
                </a:solidFill>
                <a:latin typeface="Viner Hand ITC" panose="03070502030502020203" pitchFamily="66" charset="0"/>
              </a:rPr>
              <a:t>(et 6)</a:t>
            </a:r>
            <a:endParaRPr lang="en-GB" sz="11500" dirty="0">
              <a:solidFill>
                <a:schemeClr val="tx1"/>
              </a:solidFill>
              <a:latin typeface="Viner Hand ITC" panose="0307050203050202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606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31912"/>
          <a:stretch/>
        </p:blipFill>
        <p:spPr bwMode="auto">
          <a:xfrm>
            <a:off x="0" y="11426"/>
            <a:ext cx="12192000" cy="68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339365" y="256312"/>
            <a:ext cx="11852635" cy="7017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400" b="1" dirty="0"/>
              <a:t>Les langues de Daniel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6FF81D3-7F83-423D-87A0-11785E6633D1}"/>
              </a:ext>
            </a:extLst>
          </p:cNvPr>
          <p:cNvSpPr txBox="1">
            <a:spLocks/>
          </p:cNvSpPr>
          <p:nvPr/>
        </p:nvSpPr>
        <p:spPr>
          <a:xfrm>
            <a:off x="3123829" y="1299699"/>
            <a:ext cx="11852635" cy="540147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 err="1"/>
              <a:t>Ch</a:t>
            </a:r>
            <a:r>
              <a:rPr lang="fr-FR" sz="3200" dirty="0"/>
              <a:t> 1 – Introduction</a:t>
            </a:r>
          </a:p>
          <a:p>
            <a:pPr algn="l"/>
            <a:endParaRPr lang="fr-FR" sz="1200" dirty="0"/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2 – La vision de </a:t>
            </a:r>
            <a:r>
              <a:rPr lang="fr-FR" sz="3200" dirty="0" err="1"/>
              <a:t>Nebu</a:t>
            </a:r>
            <a:r>
              <a:rPr lang="fr-FR" sz="3200" dirty="0"/>
              <a:t> : la succession des empires</a:t>
            </a:r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3 – La fournaise de feu</a:t>
            </a:r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4 – L’orgueil de </a:t>
            </a:r>
            <a:r>
              <a:rPr lang="fr-FR" sz="3200" dirty="0" err="1"/>
              <a:t>Nebu</a:t>
            </a:r>
            <a:endParaRPr lang="fr-FR" sz="3200" dirty="0"/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5 – L’impiété de </a:t>
            </a:r>
            <a:r>
              <a:rPr lang="fr-FR" sz="3200" dirty="0" err="1"/>
              <a:t>Belshatsar</a:t>
            </a:r>
            <a:endParaRPr lang="fr-FR" sz="3200" dirty="0"/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6 – La fosse aux lions</a:t>
            </a:r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7 – La vision de Daniel : la succession des empires</a:t>
            </a:r>
          </a:p>
          <a:p>
            <a:pPr algn="l"/>
            <a:endParaRPr lang="fr-FR" sz="3200" dirty="0"/>
          </a:p>
          <a:p>
            <a:pPr algn="l"/>
            <a:r>
              <a:rPr lang="fr-FR" sz="3200" dirty="0" err="1"/>
              <a:t>Chs</a:t>
            </a:r>
            <a:r>
              <a:rPr lang="fr-FR" sz="3200" dirty="0"/>
              <a:t> 8-12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C6D1A7E-1F04-40FB-B0B9-A7526D468192}"/>
              </a:ext>
            </a:extLst>
          </p:cNvPr>
          <p:cNvSpPr txBox="1">
            <a:spLocks/>
          </p:cNvSpPr>
          <p:nvPr/>
        </p:nvSpPr>
        <p:spPr>
          <a:xfrm>
            <a:off x="483140" y="1228814"/>
            <a:ext cx="2512979" cy="5355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/>
              <a:t>Hébreu</a:t>
            </a:r>
            <a:endParaRPr lang="fr-FR" sz="3200" dirty="0">
              <a:solidFill>
                <a:srgbClr val="7030A0"/>
              </a:solidFill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824A640-A0C0-4227-B63E-5E282423987A}"/>
              </a:ext>
            </a:extLst>
          </p:cNvPr>
          <p:cNvSpPr txBox="1">
            <a:spLocks/>
          </p:cNvSpPr>
          <p:nvPr/>
        </p:nvSpPr>
        <p:spPr>
          <a:xfrm>
            <a:off x="1034374" y="3372490"/>
            <a:ext cx="2512979" cy="5355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/>
              <a:t>Araméen</a:t>
            </a:r>
            <a:endParaRPr lang="fr-FR" sz="3200" dirty="0">
              <a:solidFill>
                <a:srgbClr val="7030A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1AA6B6D-1CED-444D-8233-BF5FEE7FEC18}"/>
              </a:ext>
            </a:extLst>
          </p:cNvPr>
          <p:cNvCxnSpPr>
            <a:cxnSpLocks/>
          </p:cNvCxnSpPr>
          <p:nvPr/>
        </p:nvCxnSpPr>
        <p:spPr>
          <a:xfrm>
            <a:off x="1906621" y="1516359"/>
            <a:ext cx="121720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>
            <a:extLst>
              <a:ext uri="{FF2B5EF4-FFF2-40B4-BE49-F238E27FC236}">
                <a16:creationId xmlns:a16="http://schemas.microsoft.com/office/drawing/2014/main" id="{913E95BB-30B6-457C-8A00-C4198E3E09E8}"/>
              </a:ext>
            </a:extLst>
          </p:cNvPr>
          <p:cNvSpPr/>
          <p:nvPr/>
        </p:nvSpPr>
        <p:spPr>
          <a:xfrm>
            <a:off x="2851574" y="2370685"/>
            <a:ext cx="289089" cy="2794167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9986478A-8AE8-4853-9E60-76247D5B6B5B}"/>
              </a:ext>
            </a:extLst>
          </p:cNvPr>
          <p:cNvSpPr/>
          <p:nvPr/>
        </p:nvSpPr>
        <p:spPr>
          <a:xfrm rot="11569132">
            <a:off x="241821" y="636592"/>
            <a:ext cx="6381345" cy="5723156"/>
          </a:xfrm>
          <a:prstGeom prst="arc">
            <a:avLst>
              <a:gd name="adj1" fmla="val 16021249"/>
              <a:gd name="adj2" fmla="val 131682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707330F-8510-4A04-9436-33A715CB1E7B}"/>
              </a:ext>
            </a:extLst>
          </p:cNvPr>
          <p:cNvCxnSpPr>
            <a:cxnSpLocks/>
          </p:cNvCxnSpPr>
          <p:nvPr/>
        </p:nvCxnSpPr>
        <p:spPr>
          <a:xfrm>
            <a:off x="2909880" y="6308854"/>
            <a:ext cx="272255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68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500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15079"/>
          <a:stretch/>
        </p:blipFill>
        <p:spPr bwMode="auto">
          <a:xfrm>
            <a:off x="0" y="11425"/>
            <a:ext cx="12192000" cy="684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552658" y="755933"/>
            <a:ext cx="11404879" cy="18825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4000" dirty="0"/>
              <a:t>Du reste, tous ceux qui veulent vivre avec piété en Jésus-Christ seront persécutés. </a:t>
            </a:r>
          </a:p>
          <a:p>
            <a:pPr algn="l"/>
            <a:r>
              <a:rPr lang="fr-FR" sz="4000" dirty="0"/>
              <a:t>							(2 Timothée 3.12) </a:t>
            </a:r>
          </a:p>
        </p:txBody>
      </p:sp>
    </p:spTree>
    <p:extLst>
      <p:ext uri="{BB962C8B-B14F-4D97-AF65-F5344CB8AC3E}">
        <p14:creationId xmlns:p14="http://schemas.microsoft.com/office/powerpoint/2010/main" val="3539395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6076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15079"/>
          <a:stretch/>
        </p:blipFill>
        <p:spPr bwMode="auto">
          <a:xfrm>
            <a:off x="0" y="11425"/>
            <a:ext cx="12192000" cy="684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552658" y="755933"/>
            <a:ext cx="11404879" cy="321216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600" dirty="0"/>
              <a:t>dans les désordres, les convoitises, l’ivrognerie, les orgies et autres beuveries ainsi que dans les idolâtries criminelles. </a:t>
            </a:r>
            <a:r>
              <a:rPr lang="fr-FR" sz="3600" b="1" baseline="30000" dirty="0"/>
              <a:t>4 </a:t>
            </a:r>
            <a:r>
              <a:rPr lang="fr-FR" sz="3600" dirty="0"/>
              <a:t>Aussi trouvent-ils étrange que vous ne vous précipitiez plus avec eux dans le même débordement de débauche, et ils vous calomnient.  </a:t>
            </a:r>
          </a:p>
          <a:p>
            <a:pPr algn="r"/>
            <a:r>
              <a:rPr lang="fr-FR" sz="3600" dirty="0"/>
              <a:t>(1 Pierre 4.3-4)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99953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3402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15079"/>
          <a:stretch/>
        </p:blipFill>
        <p:spPr bwMode="auto">
          <a:xfrm>
            <a:off x="0" y="11425"/>
            <a:ext cx="12192000" cy="684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552658" y="755933"/>
            <a:ext cx="11404879" cy="217700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fr-FR" sz="4400" dirty="0"/>
              <a:t>ils ont remplacé la gloire du Dieu </a:t>
            </a:r>
          </a:p>
          <a:p>
            <a:pPr lvl="0" algn="l"/>
            <a:r>
              <a:rPr lang="fr-FR" sz="4400" dirty="0"/>
              <a:t>incorruptible par des images. </a:t>
            </a:r>
          </a:p>
          <a:p>
            <a:pPr lvl="0" algn="r"/>
            <a:r>
              <a:rPr lang="fr-FR" sz="4400" dirty="0"/>
              <a:t>(Romains 1.22) </a:t>
            </a:r>
            <a:endParaRPr kumimoji="0" lang="en-GB" sz="6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2233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4528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15079"/>
          <a:stretch/>
        </p:blipFill>
        <p:spPr bwMode="auto">
          <a:xfrm>
            <a:off x="0" y="11425"/>
            <a:ext cx="12192000" cy="684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552658" y="755933"/>
            <a:ext cx="11404879" cy="278640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400" dirty="0"/>
              <a:t>« Leur réponse révèle un doute sur la capacité de Dieu de les sauver ». </a:t>
            </a:r>
          </a:p>
          <a:p>
            <a:endParaRPr lang="fr-FR" sz="4400" dirty="0"/>
          </a:p>
          <a:p>
            <a:r>
              <a:rPr lang="fr-FR" sz="4400" dirty="0"/>
              <a:t>Que dites-vous de cela ?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602377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88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50617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15079"/>
          <a:stretch/>
        </p:blipFill>
        <p:spPr bwMode="auto">
          <a:xfrm>
            <a:off x="0" y="11425"/>
            <a:ext cx="12192000" cy="684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552658" y="755933"/>
            <a:ext cx="11404879" cy="265816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z="4400" dirty="0"/>
              <a:t>Abba, Père, tout t'est possible. Eloigne de moi cette coupe ! Toutefois, non pas ce que je veux, mais ce que tu veux. </a:t>
            </a:r>
          </a:p>
          <a:p>
            <a:pPr lvl="0" algn="r"/>
            <a:r>
              <a:rPr lang="fr-FR" sz="4400" dirty="0"/>
              <a:t>(Marc 14.36)</a:t>
            </a:r>
            <a:endParaRPr kumimoji="0" lang="en-GB" sz="44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823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3277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road with ditches on both sides clip art">
            <a:extLst>
              <a:ext uri="{FF2B5EF4-FFF2-40B4-BE49-F238E27FC236}">
                <a16:creationId xmlns:a16="http://schemas.microsoft.com/office/drawing/2014/main" id="{2B271BA2-F328-47BA-B70B-64FDC285A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848" y="1008666"/>
            <a:ext cx="6175603" cy="3944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37582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43012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31912"/>
          <a:stretch/>
        </p:blipFill>
        <p:spPr bwMode="auto">
          <a:xfrm>
            <a:off x="0" y="11426"/>
            <a:ext cx="12192000" cy="68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339365" y="256312"/>
            <a:ext cx="11852635" cy="7017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4400" b="1" dirty="0"/>
              <a:t>La symétrie concentrique (sandwich) de Daniel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6FF81D3-7F83-423D-87A0-11785E6633D1}"/>
              </a:ext>
            </a:extLst>
          </p:cNvPr>
          <p:cNvSpPr txBox="1">
            <a:spLocks/>
          </p:cNvSpPr>
          <p:nvPr/>
        </p:nvSpPr>
        <p:spPr>
          <a:xfrm>
            <a:off x="3123829" y="1299699"/>
            <a:ext cx="11852635" cy="453560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 err="1"/>
              <a:t>Ch</a:t>
            </a:r>
            <a:r>
              <a:rPr lang="fr-FR" sz="3200" dirty="0"/>
              <a:t> 1 – Introduction</a:t>
            </a:r>
            <a:endParaRPr lang="fr-FR" sz="1200" dirty="0"/>
          </a:p>
          <a:p>
            <a:pPr algn="l"/>
            <a:r>
              <a:rPr lang="fr-FR" sz="3200" dirty="0" err="1">
                <a:solidFill>
                  <a:srgbClr val="7030A0"/>
                </a:solidFill>
              </a:rPr>
              <a:t>Ch</a:t>
            </a:r>
            <a:r>
              <a:rPr lang="fr-FR" sz="3200" dirty="0">
                <a:solidFill>
                  <a:srgbClr val="7030A0"/>
                </a:solidFill>
              </a:rPr>
              <a:t> 3 – La fournaise de feu</a:t>
            </a:r>
          </a:p>
          <a:p>
            <a:pPr algn="l"/>
            <a:r>
              <a:rPr lang="fr-FR" sz="3200" dirty="0" err="1">
                <a:solidFill>
                  <a:srgbClr val="7030A0"/>
                </a:solidFill>
              </a:rPr>
              <a:t>Ch</a:t>
            </a:r>
            <a:r>
              <a:rPr lang="fr-FR" sz="3200" dirty="0">
                <a:solidFill>
                  <a:srgbClr val="7030A0"/>
                </a:solidFill>
              </a:rPr>
              <a:t> 6 – La fosse aux lions</a:t>
            </a:r>
          </a:p>
          <a:p>
            <a:pPr algn="l"/>
            <a:r>
              <a:rPr lang="fr-FR" sz="3200" dirty="0" err="1">
                <a:solidFill>
                  <a:srgbClr val="FF0000"/>
                </a:solidFill>
              </a:rPr>
              <a:t>Ch</a:t>
            </a:r>
            <a:r>
              <a:rPr lang="fr-FR" sz="3200" dirty="0">
                <a:solidFill>
                  <a:srgbClr val="FF0000"/>
                </a:solidFill>
              </a:rPr>
              <a:t> 4 – L’orgueil de </a:t>
            </a:r>
            <a:r>
              <a:rPr lang="fr-FR" sz="3200" dirty="0" err="1">
                <a:solidFill>
                  <a:srgbClr val="FF0000"/>
                </a:solidFill>
              </a:rPr>
              <a:t>Nebu</a:t>
            </a:r>
            <a:endParaRPr lang="fr-FR" sz="3200" dirty="0">
              <a:solidFill>
                <a:srgbClr val="FF0000"/>
              </a:solidFill>
            </a:endParaRPr>
          </a:p>
          <a:p>
            <a:pPr algn="l"/>
            <a:r>
              <a:rPr lang="fr-FR" sz="3200" dirty="0" err="1">
                <a:solidFill>
                  <a:srgbClr val="FF0000"/>
                </a:solidFill>
              </a:rPr>
              <a:t>Ch</a:t>
            </a:r>
            <a:r>
              <a:rPr lang="fr-FR" sz="3200" dirty="0">
                <a:solidFill>
                  <a:srgbClr val="FF0000"/>
                </a:solidFill>
              </a:rPr>
              <a:t> 5 – L’impiété de </a:t>
            </a:r>
            <a:r>
              <a:rPr lang="fr-FR" sz="3200" dirty="0" err="1">
                <a:solidFill>
                  <a:srgbClr val="FF0000"/>
                </a:solidFill>
              </a:rPr>
              <a:t>Belshatsar</a:t>
            </a:r>
            <a:endParaRPr lang="fr-FR" sz="3200" dirty="0">
              <a:solidFill>
                <a:srgbClr val="FF0000"/>
              </a:solidFill>
            </a:endParaRPr>
          </a:p>
          <a:p>
            <a:pPr algn="l"/>
            <a:r>
              <a:rPr lang="fr-FR" sz="3200" dirty="0" err="1">
                <a:solidFill>
                  <a:srgbClr val="0070C0"/>
                </a:solidFill>
              </a:rPr>
              <a:t>Ch</a:t>
            </a:r>
            <a:r>
              <a:rPr lang="fr-FR" sz="3200" dirty="0">
                <a:solidFill>
                  <a:srgbClr val="0070C0"/>
                </a:solidFill>
              </a:rPr>
              <a:t> 2 – La vision de </a:t>
            </a:r>
            <a:r>
              <a:rPr lang="fr-FR" sz="3200" dirty="0" err="1">
                <a:solidFill>
                  <a:srgbClr val="0070C0"/>
                </a:solidFill>
              </a:rPr>
              <a:t>Nebu</a:t>
            </a:r>
            <a:r>
              <a:rPr lang="fr-FR" sz="3200" dirty="0">
                <a:solidFill>
                  <a:srgbClr val="0070C0"/>
                </a:solidFill>
              </a:rPr>
              <a:t> : la succession des empires</a:t>
            </a:r>
          </a:p>
          <a:p>
            <a:pPr algn="l"/>
            <a:r>
              <a:rPr lang="fr-FR" sz="3200" dirty="0" err="1">
                <a:solidFill>
                  <a:srgbClr val="0070C0"/>
                </a:solidFill>
              </a:rPr>
              <a:t>Ch</a:t>
            </a:r>
            <a:r>
              <a:rPr lang="fr-FR" sz="3200" dirty="0">
                <a:solidFill>
                  <a:srgbClr val="0070C0"/>
                </a:solidFill>
              </a:rPr>
              <a:t> 7 – La vision de Daniel : la succession des empires</a:t>
            </a:r>
          </a:p>
          <a:p>
            <a:pPr algn="l"/>
            <a:r>
              <a:rPr lang="fr-FR" sz="3200" dirty="0" err="1"/>
              <a:t>Chs</a:t>
            </a:r>
            <a:r>
              <a:rPr lang="fr-FR" sz="3200" dirty="0"/>
              <a:t> 8-12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BA7D58C-916F-4717-BED5-13116BEB4864}"/>
              </a:ext>
            </a:extLst>
          </p:cNvPr>
          <p:cNvSpPr txBox="1">
            <a:spLocks/>
          </p:cNvSpPr>
          <p:nvPr/>
        </p:nvSpPr>
        <p:spPr>
          <a:xfrm>
            <a:off x="483140" y="1299699"/>
            <a:ext cx="2512979" cy="555023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/>
              <a:t>1</a:t>
            </a:r>
            <a:r>
              <a:rPr lang="fr-FR" sz="3200" baseline="30000" dirty="0"/>
              <a:t>er</a:t>
            </a:r>
            <a:r>
              <a:rPr lang="fr-FR" sz="3200" dirty="0"/>
              <a:t> exposé</a:t>
            </a:r>
            <a:endParaRPr lang="fr-FR" sz="3200" dirty="0">
              <a:solidFill>
                <a:srgbClr val="7030A0"/>
              </a:solidFill>
            </a:endParaRPr>
          </a:p>
          <a:p>
            <a:pPr algn="l"/>
            <a:r>
              <a:rPr lang="fr-FR" sz="3200" dirty="0">
                <a:solidFill>
                  <a:srgbClr val="7030A0"/>
                </a:solidFill>
              </a:rPr>
              <a:t>2eme exposé</a:t>
            </a:r>
            <a:endParaRPr lang="fr-FR" sz="3200" dirty="0">
              <a:solidFill>
                <a:srgbClr val="0070C0"/>
              </a:solidFill>
            </a:endParaRPr>
          </a:p>
          <a:p>
            <a:pPr algn="l"/>
            <a:endParaRPr lang="fr-FR" sz="3200" dirty="0">
              <a:solidFill>
                <a:srgbClr val="FF0000"/>
              </a:solidFill>
            </a:endParaRPr>
          </a:p>
          <a:p>
            <a:pPr algn="l"/>
            <a:r>
              <a:rPr lang="fr-FR" sz="3200" dirty="0">
                <a:solidFill>
                  <a:srgbClr val="FF0000"/>
                </a:solidFill>
              </a:rPr>
              <a:t>3eme exposé</a:t>
            </a:r>
            <a:endParaRPr lang="fr-FR" sz="3200" dirty="0">
              <a:solidFill>
                <a:srgbClr val="0070C0"/>
              </a:solidFill>
            </a:endParaRPr>
          </a:p>
          <a:p>
            <a:pPr algn="l"/>
            <a:endParaRPr lang="fr-FR" sz="3200" dirty="0">
              <a:solidFill>
                <a:srgbClr val="0070C0"/>
              </a:solidFill>
            </a:endParaRPr>
          </a:p>
          <a:p>
            <a:pPr algn="l"/>
            <a:r>
              <a:rPr lang="fr-FR" sz="3200" dirty="0">
                <a:solidFill>
                  <a:srgbClr val="0070C0"/>
                </a:solidFill>
              </a:rPr>
              <a:t>4eme exposé</a:t>
            </a:r>
            <a:endParaRPr lang="fr-FR" sz="3200" dirty="0">
              <a:solidFill>
                <a:srgbClr val="7030A0"/>
              </a:solidFill>
            </a:endParaRPr>
          </a:p>
          <a:p>
            <a:pPr algn="l"/>
            <a:endParaRPr lang="fr-FR" sz="3200" dirty="0">
              <a:solidFill>
                <a:srgbClr val="7030A0"/>
              </a:solidFill>
            </a:endParaRPr>
          </a:p>
          <a:p>
            <a:pPr algn="l"/>
            <a:r>
              <a:rPr lang="fr-FR" sz="3200" dirty="0"/>
              <a:t>5eme et 6eme</a:t>
            </a:r>
            <a:r>
              <a:rPr lang="fr-FR" sz="3200" dirty="0">
                <a:solidFill>
                  <a:srgbClr val="FF0000"/>
                </a:solidFill>
              </a:rPr>
              <a:t>	</a:t>
            </a:r>
          </a:p>
          <a:p>
            <a:pPr algn="l"/>
            <a:r>
              <a:rPr lang="fr-FR" sz="3200" dirty="0">
                <a:solidFill>
                  <a:srgbClr val="7030A0"/>
                </a:solidFill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667529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31912"/>
          <a:stretch/>
        </p:blipFill>
        <p:spPr bwMode="auto">
          <a:xfrm>
            <a:off x="0" y="11426"/>
            <a:ext cx="12192000" cy="68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339365" y="256312"/>
            <a:ext cx="11852635" cy="7017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4400" b="1" dirty="0"/>
              <a:t>La symétrie concentrique (sandwich) de Daniel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6FF81D3-7F83-423D-87A0-11785E6633D1}"/>
              </a:ext>
            </a:extLst>
          </p:cNvPr>
          <p:cNvSpPr txBox="1">
            <a:spLocks/>
          </p:cNvSpPr>
          <p:nvPr/>
        </p:nvSpPr>
        <p:spPr>
          <a:xfrm>
            <a:off x="3123829" y="1299699"/>
            <a:ext cx="11852635" cy="540147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 err="1"/>
              <a:t>Ch</a:t>
            </a:r>
            <a:r>
              <a:rPr lang="fr-FR" sz="3200" dirty="0"/>
              <a:t> 1 – Introduction</a:t>
            </a:r>
          </a:p>
          <a:p>
            <a:pPr algn="l"/>
            <a:endParaRPr lang="fr-FR" sz="1200" dirty="0"/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2 – La vision de </a:t>
            </a:r>
            <a:r>
              <a:rPr lang="fr-FR" sz="3200" dirty="0" err="1"/>
              <a:t>Nebu</a:t>
            </a:r>
            <a:r>
              <a:rPr lang="fr-FR" sz="3200" dirty="0"/>
              <a:t> : la succession des empires</a:t>
            </a:r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3 – La fournaise de feu</a:t>
            </a:r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4 – L’orgueil de </a:t>
            </a:r>
            <a:r>
              <a:rPr lang="fr-FR" sz="3200" dirty="0" err="1"/>
              <a:t>Nebu</a:t>
            </a:r>
            <a:endParaRPr lang="fr-FR" sz="3200" dirty="0"/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5 – L’impiété de </a:t>
            </a:r>
            <a:r>
              <a:rPr lang="fr-FR" sz="3200" dirty="0" err="1"/>
              <a:t>Belshatsar</a:t>
            </a:r>
            <a:endParaRPr lang="fr-FR" sz="3200" dirty="0"/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6 – La fosse aux lions</a:t>
            </a:r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7 – La vision de Daniel : la succession des empires</a:t>
            </a:r>
          </a:p>
          <a:p>
            <a:pPr algn="l"/>
            <a:endParaRPr lang="fr-FR" sz="3200" dirty="0"/>
          </a:p>
          <a:p>
            <a:pPr algn="l"/>
            <a:r>
              <a:rPr lang="fr-FR" sz="3200" dirty="0" err="1"/>
              <a:t>Chs</a:t>
            </a:r>
            <a:r>
              <a:rPr lang="fr-FR" sz="3200" dirty="0"/>
              <a:t> 8-12</a:t>
            </a:r>
          </a:p>
        </p:txBody>
      </p:sp>
    </p:spTree>
    <p:extLst>
      <p:ext uri="{BB962C8B-B14F-4D97-AF65-F5344CB8AC3E}">
        <p14:creationId xmlns:p14="http://schemas.microsoft.com/office/powerpoint/2010/main" val="715441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31912"/>
          <a:stretch/>
        </p:blipFill>
        <p:spPr bwMode="auto">
          <a:xfrm>
            <a:off x="0" y="11426"/>
            <a:ext cx="12192000" cy="68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339365" y="256312"/>
            <a:ext cx="11852635" cy="7017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4400" b="1" dirty="0"/>
              <a:t>La symétrie concentrique (sandwich) de Daniel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6FF81D3-7F83-423D-87A0-11785E6633D1}"/>
              </a:ext>
            </a:extLst>
          </p:cNvPr>
          <p:cNvSpPr txBox="1">
            <a:spLocks/>
          </p:cNvSpPr>
          <p:nvPr/>
        </p:nvSpPr>
        <p:spPr>
          <a:xfrm>
            <a:off x="3123829" y="1299699"/>
            <a:ext cx="11852635" cy="540147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 err="1"/>
              <a:t>Ch</a:t>
            </a:r>
            <a:r>
              <a:rPr lang="fr-FR" sz="3200" dirty="0"/>
              <a:t> 1 – Introduction</a:t>
            </a:r>
          </a:p>
          <a:p>
            <a:pPr algn="l"/>
            <a:endParaRPr lang="fr-FR" sz="1200" dirty="0"/>
          </a:p>
          <a:p>
            <a:pPr algn="l"/>
            <a:r>
              <a:rPr lang="fr-FR" sz="3200" dirty="0" err="1">
                <a:solidFill>
                  <a:srgbClr val="0070C0"/>
                </a:solidFill>
              </a:rPr>
              <a:t>Ch</a:t>
            </a:r>
            <a:r>
              <a:rPr lang="fr-FR" sz="3200" dirty="0">
                <a:solidFill>
                  <a:srgbClr val="0070C0"/>
                </a:solidFill>
              </a:rPr>
              <a:t> 2 – La vision de </a:t>
            </a:r>
            <a:r>
              <a:rPr lang="fr-FR" sz="3200" dirty="0" err="1">
                <a:solidFill>
                  <a:srgbClr val="0070C0"/>
                </a:solidFill>
              </a:rPr>
              <a:t>Nebu</a:t>
            </a:r>
            <a:r>
              <a:rPr lang="fr-FR" sz="3200" dirty="0">
                <a:solidFill>
                  <a:srgbClr val="0070C0"/>
                </a:solidFill>
              </a:rPr>
              <a:t> : la succession des empires</a:t>
            </a:r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3 – La fournaise de feu</a:t>
            </a:r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4 – L’orgueil de </a:t>
            </a:r>
            <a:r>
              <a:rPr lang="fr-FR" sz="3200" dirty="0" err="1"/>
              <a:t>Nebu</a:t>
            </a:r>
            <a:endParaRPr lang="fr-FR" sz="3200" dirty="0"/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5 – L’impiété de </a:t>
            </a:r>
            <a:r>
              <a:rPr lang="fr-FR" sz="3200" dirty="0" err="1"/>
              <a:t>Belshatsar</a:t>
            </a:r>
            <a:endParaRPr lang="fr-FR" sz="3200" dirty="0"/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6 – La fosse aux lions</a:t>
            </a:r>
          </a:p>
          <a:p>
            <a:pPr algn="l"/>
            <a:r>
              <a:rPr lang="fr-FR" sz="3200" dirty="0" err="1">
                <a:solidFill>
                  <a:srgbClr val="0070C0"/>
                </a:solidFill>
              </a:rPr>
              <a:t>Ch</a:t>
            </a:r>
            <a:r>
              <a:rPr lang="fr-FR" sz="3200" dirty="0">
                <a:solidFill>
                  <a:srgbClr val="0070C0"/>
                </a:solidFill>
              </a:rPr>
              <a:t> 7 – La vision de Daniel : la succession des empires</a:t>
            </a:r>
          </a:p>
          <a:p>
            <a:pPr algn="l"/>
            <a:endParaRPr lang="fr-FR" sz="3200" dirty="0"/>
          </a:p>
          <a:p>
            <a:pPr algn="l"/>
            <a:r>
              <a:rPr lang="fr-FR" sz="3200" dirty="0" err="1"/>
              <a:t>Chs</a:t>
            </a:r>
            <a:r>
              <a:rPr lang="fr-FR" sz="3200" dirty="0"/>
              <a:t> 8-12</a:t>
            </a:r>
          </a:p>
        </p:txBody>
      </p:sp>
    </p:spTree>
    <p:extLst>
      <p:ext uri="{BB962C8B-B14F-4D97-AF65-F5344CB8AC3E}">
        <p14:creationId xmlns:p14="http://schemas.microsoft.com/office/powerpoint/2010/main" val="1282011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31912"/>
          <a:stretch/>
        </p:blipFill>
        <p:spPr bwMode="auto">
          <a:xfrm>
            <a:off x="0" y="11426"/>
            <a:ext cx="12192000" cy="68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339365" y="256312"/>
            <a:ext cx="11852635" cy="7017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4400" b="1" dirty="0"/>
              <a:t>La symétrie concentrique (sandwich) de Daniel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6FF81D3-7F83-423D-87A0-11785E6633D1}"/>
              </a:ext>
            </a:extLst>
          </p:cNvPr>
          <p:cNvSpPr txBox="1">
            <a:spLocks/>
          </p:cNvSpPr>
          <p:nvPr/>
        </p:nvSpPr>
        <p:spPr>
          <a:xfrm>
            <a:off x="3123829" y="1299699"/>
            <a:ext cx="11852635" cy="540147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 err="1"/>
              <a:t>Ch</a:t>
            </a:r>
            <a:r>
              <a:rPr lang="fr-FR" sz="3200" dirty="0"/>
              <a:t> 1 – Introduction</a:t>
            </a:r>
          </a:p>
          <a:p>
            <a:pPr algn="l"/>
            <a:endParaRPr lang="fr-FR" sz="1200" dirty="0"/>
          </a:p>
          <a:p>
            <a:pPr algn="l"/>
            <a:r>
              <a:rPr lang="fr-FR" sz="3200" dirty="0" err="1">
                <a:solidFill>
                  <a:srgbClr val="0070C0"/>
                </a:solidFill>
              </a:rPr>
              <a:t>Ch</a:t>
            </a:r>
            <a:r>
              <a:rPr lang="fr-FR" sz="3200" dirty="0">
                <a:solidFill>
                  <a:srgbClr val="0070C0"/>
                </a:solidFill>
              </a:rPr>
              <a:t> 2 – La vision de </a:t>
            </a:r>
            <a:r>
              <a:rPr lang="fr-FR" sz="3200" dirty="0" err="1">
                <a:solidFill>
                  <a:srgbClr val="0070C0"/>
                </a:solidFill>
              </a:rPr>
              <a:t>Nebu</a:t>
            </a:r>
            <a:r>
              <a:rPr lang="fr-FR" sz="3200" dirty="0">
                <a:solidFill>
                  <a:srgbClr val="0070C0"/>
                </a:solidFill>
              </a:rPr>
              <a:t> : la succession des empires</a:t>
            </a:r>
          </a:p>
          <a:p>
            <a:pPr algn="l"/>
            <a:r>
              <a:rPr lang="fr-FR" sz="3200" dirty="0">
                <a:solidFill>
                  <a:srgbClr val="7030A0"/>
                </a:solidFill>
              </a:rPr>
              <a:t>		</a:t>
            </a:r>
            <a:r>
              <a:rPr lang="fr-FR" sz="3200" dirty="0" err="1">
                <a:solidFill>
                  <a:srgbClr val="7030A0"/>
                </a:solidFill>
              </a:rPr>
              <a:t>Ch</a:t>
            </a:r>
            <a:r>
              <a:rPr lang="fr-FR" sz="3200" dirty="0">
                <a:solidFill>
                  <a:srgbClr val="7030A0"/>
                </a:solidFill>
              </a:rPr>
              <a:t> 3 – La fournaise de feu</a:t>
            </a:r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4 – L’orgueil de </a:t>
            </a:r>
            <a:r>
              <a:rPr lang="fr-FR" sz="3200" dirty="0" err="1"/>
              <a:t>Nebu</a:t>
            </a:r>
            <a:endParaRPr lang="fr-FR" sz="3200" dirty="0"/>
          </a:p>
          <a:p>
            <a:pPr algn="l"/>
            <a:r>
              <a:rPr lang="fr-FR" sz="3200" dirty="0" err="1"/>
              <a:t>Ch</a:t>
            </a:r>
            <a:r>
              <a:rPr lang="fr-FR" sz="3200" dirty="0"/>
              <a:t> 5 – L’impiété de </a:t>
            </a:r>
            <a:r>
              <a:rPr lang="fr-FR" sz="3200" dirty="0" err="1"/>
              <a:t>Belshatsar</a:t>
            </a:r>
            <a:endParaRPr lang="fr-FR" sz="3200" dirty="0"/>
          </a:p>
          <a:p>
            <a:pPr algn="l"/>
            <a:r>
              <a:rPr lang="fr-FR" sz="3200" dirty="0">
                <a:solidFill>
                  <a:srgbClr val="7030A0"/>
                </a:solidFill>
              </a:rPr>
              <a:t>		</a:t>
            </a:r>
            <a:r>
              <a:rPr lang="fr-FR" sz="3200" dirty="0" err="1">
                <a:solidFill>
                  <a:srgbClr val="7030A0"/>
                </a:solidFill>
              </a:rPr>
              <a:t>Ch</a:t>
            </a:r>
            <a:r>
              <a:rPr lang="fr-FR" sz="3200" dirty="0">
                <a:solidFill>
                  <a:srgbClr val="7030A0"/>
                </a:solidFill>
              </a:rPr>
              <a:t> 6 – La fosse aux lions</a:t>
            </a:r>
          </a:p>
          <a:p>
            <a:pPr algn="l"/>
            <a:r>
              <a:rPr lang="fr-FR" sz="3200" dirty="0" err="1">
                <a:solidFill>
                  <a:srgbClr val="0070C0"/>
                </a:solidFill>
              </a:rPr>
              <a:t>Ch</a:t>
            </a:r>
            <a:r>
              <a:rPr lang="fr-FR" sz="3200" dirty="0">
                <a:solidFill>
                  <a:srgbClr val="0070C0"/>
                </a:solidFill>
              </a:rPr>
              <a:t> 7 – La vision de Daniel : la succession des empires</a:t>
            </a:r>
          </a:p>
          <a:p>
            <a:pPr algn="l"/>
            <a:endParaRPr lang="fr-FR" sz="3200" dirty="0"/>
          </a:p>
          <a:p>
            <a:pPr algn="l"/>
            <a:r>
              <a:rPr lang="fr-FR" sz="3200" dirty="0" err="1"/>
              <a:t>Chs</a:t>
            </a:r>
            <a:r>
              <a:rPr lang="fr-FR" sz="3200" dirty="0"/>
              <a:t> 8-12</a:t>
            </a:r>
          </a:p>
        </p:txBody>
      </p:sp>
    </p:spTree>
    <p:extLst>
      <p:ext uri="{BB962C8B-B14F-4D97-AF65-F5344CB8AC3E}">
        <p14:creationId xmlns:p14="http://schemas.microsoft.com/office/powerpoint/2010/main" val="2386486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31912"/>
          <a:stretch/>
        </p:blipFill>
        <p:spPr bwMode="auto">
          <a:xfrm>
            <a:off x="0" y="11426"/>
            <a:ext cx="12192000" cy="68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339365" y="256312"/>
            <a:ext cx="11852635" cy="7017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4400" b="1" dirty="0"/>
              <a:t>La symétrie concentrique (sandwich) de Daniel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6FF81D3-7F83-423D-87A0-11785E6633D1}"/>
              </a:ext>
            </a:extLst>
          </p:cNvPr>
          <p:cNvSpPr txBox="1">
            <a:spLocks/>
          </p:cNvSpPr>
          <p:nvPr/>
        </p:nvSpPr>
        <p:spPr>
          <a:xfrm>
            <a:off x="3123829" y="1299699"/>
            <a:ext cx="11852635" cy="540147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 err="1"/>
              <a:t>Ch</a:t>
            </a:r>
            <a:r>
              <a:rPr lang="fr-FR" sz="3200" dirty="0"/>
              <a:t> 1 – Introduction</a:t>
            </a:r>
          </a:p>
          <a:p>
            <a:pPr algn="l"/>
            <a:endParaRPr lang="fr-FR" sz="1200" dirty="0"/>
          </a:p>
          <a:p>
            <a:pPr algn="l"/>
            <a:r>
              <a:rPr lang="fr-FR" sz="3200" dirty="0" err="1">
                <a:solidFill>
                  <a:srgbClr val="0070C0"/>
                </a:solidFill>
              </a:rPr>
              <a:t>Ch</a:t>
            </a:r>
            <a:r>
              <a:rPr lang="fr-FR" sz="3200" dirty="0">
                <a:solidFill>
                  <a:srgbClr val="0070C0"/>
                </a:solidFill>
              </a:rPr>
              <a:t> 2 – La vision de </a:t>
            </a:r>
            <a:r>
              <a:rPr lang="fr-FR" sz="3200" dirty="0" err="1">
                <a:solidFill>
                  <a:srgbClr val="0070C0"/>
                </a:solidFill>
              </a:rPr>
              <a:t>Nebu</a:t>
            </a:r>
            <a:r>
              <a:rPr lang="fr-FR" sz="3200" dirty="0">
                <a:solidFill>
                  <a:srgbClr val="0070C0"/>
                </a:solidFill>
              </a:rPr>
              <a:t> : la succession des empires</a:t>
            </a:r>
          </a:p>
          <a:p>
            <a:pPr algn="l"/>
            <a:r>
              <a:rPr lang="fr-FR" sz="3200" dirty="0">
                <a:solidFill>
                  <a:srgbClr val="7030A0"/>
                </a:solidFill>
              </a:rPr>
              <a:t>		</a:t>
            </a:r>
            <a:r>
              <a:rPr lang="fr-FR" sz="3200" dirty="0" err="1">
                <a:solidFill>
                  <a:srgbClr val="7030A0"/>
                </a:solidFill>
              </a:rPr>
              <a:t>Ch</a:t>
            </a:r>
            <a:r>
              <a:rPr lang="fr-FR" sz="3200" dirty="0">
                <a:solidFill>
                  <a:srgbClr val="7030A0"/>
                </a:solidFill>
              </a:rPr>
              <a:t> 3 – La fournaise de feu</a:t>
            </a:r>
          </a:p>
          <a:p>
            <a:pPr algn="l"/>
            <a:r>
              <a:rPr lang="fr-FR" sz="3200" dirty="0">
                <a:solidFill>
                  <a:srgbClr val="FF0000"/>
                </a:solidFill>
              </a:rPr>
              <a:t>				</a:t>
            </a:r>
            <a:r>
              <a:rPr lang="fr-FR" sz="3200" dirty="0" err="1">
                <a:solidFill>
                  <a:srgbClr val="FF0000"/>
                </a:solidFill>
              </a:rPr>
              <a:t>Ch</a:t>
            </a:r>
            <a:r>
              <a:rPr lang="fr-FR" sz="3200" dirty="0">
                <a:solidFill>
                  <a:srgbClr val="FF0000"/>
                </a:solidFill>
              </a:rPr>
              <a:t> 4 – L’orgueil de </a:t>
            </a:r>
            <a:r>
              <a:rPr lang="fr-FR" sz="3200" dirty="0" err="1">
                <a:solidFill>
                  <a:srgbClr val="FF0000"/>
                </a:solidFill>
              </a:rPr>
              <a:t>Nebu</a:t>
            </a:r>
            <a:endParaRPr lang="fr-FR" sz="3200" dirty="0">
              <a:solidFill>
                <a:srgbClr val="FF0000"/>
              </a:solidFill>
            </a:endParaRPr>
          </a:p>
          <a:p>
            <a:pPr algn="l"/>
            <a:r>
              <a:rPr lang="fr-FR" sz="3200" dirty="0">
                <a:solidFill>
                  <a:srgbClr val="FF0000"/>
                </a:solidFill>
              </a:rPr>
              <a:t>				</a:t>
            </a:r>
            <a:r>
              <a:rPr lang="fr-FR" sz="3200" dirty="0" err="1">
                <a:solidFill>
                  <a:srgbClr val="FF0000"/>
                </a:solidFill>
              </a:rPr>
              <a:t>Ch</a:t>
            </a:r>
            <a:r>
              <a:rPr lang="fr-FR" sz="3200" dirty="0">
                <a:solidFill>
                  <a:srgbClr val="FF0000"/>
                </a:solidFill>
              </a:rPr>
              <a:t> 5 – L’impiété de </a:t>
            </a:r>
            <a:r>
              <a:rPr lang="fr-FR" sz="3200" dirty="0" err="1">
                <a:solidFill>
                  <a:srgbClr val="FF0000"/>
                </a:solidFill>
              </a:rPr>
              <a:t>Belshatsar</a:t>
            </a:r>
            <a:endParaRPr lang="fr-FR" sz="3200" dirty="0">
              <a:solidFill>
                <a:srgbClr val="FF0000"/>
              </a:solidFill>
            </a:endParaRPr>
          </a:p>
          <a:p>
            <a:pPr algn="l"/>
            <a:r>
              <a:rPr lang="fr-FR" sz="3200" dirty="0">
                <a:solidFill>
                  <a:srgbClr val="7030A0"/>
                </a:solidFill>
              </a:rPr>
              <a:t>		</a:t>
            </a:r>
            <a:r>
              <a:rPr lang="fr-FR" sz="3200" dirty="0" err="1">
                <a:solidFill>
                  <a:srgbClr val="7030A0"/>
                </a:solidFill>
              </a:rPr>
              <a:t>Ch</a:t>
            </a:r>
            <a:r>
              <a:rPr lang="fr-FR" sz="3200" dirty="0">
                <a:solidFill>
                  <a:srgbClr val="7030A0"/>
                </a:solidFill>
              </a:rPr>
              <a:t> 6 – La fosse aux lions</a:t>
            </a:r>
          </a:p>
          <a:p>
            <a:pPr algn="l"/>
            <a:r>
              <a:rPr lang="fr-FR" sz="3200" dirty="0" err="1">
                <a:solidFill>
                  <a:srgbClr val="0070C0"/>
                </a:solidFill>
              </a:rPr>
              <a:t>Ch</a:t>
            </a:r>
            <a:r>
              <a:rPr lang="fr-FR" sz="3200" dirty="0">
                <a:solidFill>
                  <a:srgbClr val="0070C0"/>
                </a:solidFill>
              </a:rPr>
              <a:t> 7 – La vision de Daniel : la succession des empires</a:t>
            </a:r>
          </a:p>
          <a:p>
            <a:pPr algn="l"/>
            <a:endParaRPr lang="fr-FR" sz="3200" dirty="0"/>
          </a:p>
          <a:p>
            <a:pPr algn="l"/>
            <a:r>
              <a:rPr lang="fr-FR" sz="3200" dirty="0" err="1"/>
              <a:t>Chs</a:t>
            </a:r>
            <a:r>
              <a:rPr lang="fr-FR" sz="3200" dirty="0"/>
              <a:t> 8-12</a:t>
            </a:r>
          </a:p>
        </p:txBody>
      </p:sp>
    </p:spTree>
    <p:extLst>
      <p:ext uri="{BB962C8B-B14F-4D97-AF65-F5344CB8AC3E}">
        <p14:creationId xmlns:p14="http://schemas.microsoft.com/office/powerpoint/2010/main" val="2152026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31912"/>
          <a:stretch/>
        </p:blipFill>
        <p:spPr bwMode="auto">
          <a:xfrm>
            <a:off x="0" y="11426"/>
            <a:ext cx="12192000" cy="68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339365" y="256312"/>
            <a:ext cx="11852635" cy="7017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symétrie concentrique (sandwich) de Daniel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6FF81D3-7F83-423D-87A0-11785E6633D1}"/>
              </a:ext>
            </a:extLst>
          </p:cNvPr>
          <p:cNvSpPr txBox="1">
            <a:spLocks/>
          </p:cNvSpPr>
          <p:nvPr/>
        </p:nvSpPr>
        <p:spPr>
          <a:xfrm>
            <a:off x="3123829" y="1299699"/>
            <a:ext cx="11852635" cy="540147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 – Introduction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 – La vision de 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Nebu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: la succession des empires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3 – La fournaise de feu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4 – L’orgueil de 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Nebu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5 – L’impiété de 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Belshatsar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6 – La fosse aux lions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7 – La vision de Daniel : la succession des empires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Chs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8-12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7F30D59F-AF71-4A6C-B47B-5EDC8E9A9D91}"/>
              </a:ext>
            </a:extLst>
          </p:cNvPr>
          <p:cNvSpPr/>
          <p:nvPr/>
        </p:nvSpPr>
        <p:spPr>
          <a:xfrm>
            <a:off x="2307210" y="2370685"/>
            <a:ext cx="289089" cy="2794167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153FF238-F2D2-4E20-9038-5488EEAAC525}"/>
              </a:ext>
            </a:extLst>
          </p:cNvPr>
          <p:cNvSpPr/>
          <p:nvPr/>
        </p:nvSpPr>
        <p:spPr>
          <a:xfrm>
            <a:off x="4144051" y="2980162"/>
            <a:ext cx="435990" cy="1692322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48763327-982B-4007-8A86-2E0A49003932}"/>
              </a:ext>
            </a:extLst>
          </p:cNvPr>
          <p:cNvSpPr/>
          <p:nvPr/>
        </p:nvSpPr>
        <p:spPr>
          <a:xfrm>
            <a:off x="6558328" y="3504346"/>
            <a:ext cx="273377" cy="701731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0CBC60-1F06-4E4F-B358-8EA54F0B18DB}"/>
              </a:ext>
            </a:extLst>
          </p:cNvPr>
          <p:cNvSpPr/>
          <p:nvPr/>
        </p:nvSpPr>
        <p:spPr>
          <a:xfrm>
            <a:off x="622330" y="3282747"/>
            <a:ext cx="16440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Les empires du monde et le royaume de Dieu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2A4C01-8B65-4BA8-A795-0281BECF64D5}"/>
              </a:ext>
            </a:extLst>
          </p:cNvPr>
          <p:cNvSpPr/>
          <p:nvPr/>
        </p:nvSpPr>
        <p:spPr>
          <a:xfrm>
            <a:off x="2794065" y="3328959"/>
            <a:ext cx="161056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persécution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 peuple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 Dieu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E9438EC-02CA-453A-AF29-D0E114B38574}"/>
              </a:ext>
            </a:extLst>
          </p:cNvPr>
          <p:cNvSpPr/>
          <p:nvPr/>
        </p:nvSpPr>
        <p:spPr>
          <a:xfrm>
            <a:off x="5503017" y="3429000"/>
            <a:ext cx="118596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L’orgueil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souverains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2024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31912"/>
          <a:stretch/>
        </p:blipFill>
        <p:spPr bwMode="auto">
          <a:xfrm>
            <a:off x="0" y="11426"/>
            <a:ext cx="12192000" cy="68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E1A2BEA-824D-4DA3-A3D7-C1FF67B05971}"/>
              </a:ext>
            </a:extLst>
          </p:cNvPr>
          <p:cNvSpPr txBox="1">
            <a:spLocks/>
          </p:cNvSpPr>
          <p:nvPr/>
        </p:nvSpPr>
        <p:spPr>
          <a:xfrm>
            <a:off x="339365" y="256312"/>
            <a:ext cx="11852635" cy="7017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4400" b="1" dirty="0"/>
              <a:t>La symétrie concentrique (sandwich) de Daniel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6FF81D3-7F83-423D-87A0-11785E6633D1}"/>
              </a:ext>
            </a:extLst>
          </p:cNvPr>
          <p:cNvSpPr txBox="1">
            <a:spLocks/>
          </p:cNvSpPr>
          <p:nvPr/>
        </p:nvSpPr>
        <p:spPr>
          <a:xfrm>
            <a:off x="3123829" y="1299699"/>
            <a:ext cx="11852635" cy="540147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 err="1"/>
              <a:t>Ch</a:t>
            </a:r>
            <a:r>
              <a:rPr lang="fr-FR" sz="3200" dirty="0"/>
              <a:t> 1 – Introduction</a:t>
            </a:r>
          </a:p>
          <a:p>
            <a:pPr algn="l"/>
            <a:endParaRPr lang="fr-FR" sz="1200" dirty="0"/>
          </a:p>
          <a:p>
            <a:pPr algn="l"/>
            <a:r>
              <a:rPr lang="fr-FR" sz="3200" dirty="0" err="1">
                <a:solidFill>
                  <a:srgbClr val="0070C0"/>
                </a:solidFill>
              </a:rPr>
              <a:t>Ch</a:t>
            </a:r>
            <a:r>
              <a:rPr lang="fr-FR" sz="3200" dirty="0">
                <a:solidFill>
                  <a:srgbClr val="0070C0"/>
                </a:solidFill>
              </a:rPr>
              <a:t> 2 – La vision de </a:t>
            </a:r>
            <a:r>
              <a:rPr lang="fr-FR" sz="3200" dirty="0" err="1">
                <a:solidFill>
                  <a:srgbClr val="0070C0"/>
                </a:solidFill>
              </a:rPr>
              <a:t>Nebu</a:t>
            </a:r>
            <a:r>
              <a:rPr lang="fr-FR" sz="3200" dirty="0">
                <a:solidFill>
                  <a:srgbClr val="0070C0"/>
                </a:solidFill>
              </a:rPr>
              <a:t> : la succession des empires</a:t>
            </a:r>
          </a:p>
          <a:p>
            <a:pPr algn="l"/>
            <a:r>
              <a:rPr lang="fr-FR" sz="3200" dirty="0">
                <a:solidFill>
                  <a:srgbClr val="7030A0"/>
                </a:solidFill>
              </a:rPr>
              <a:t>		</a:t>
            </a:r>
            <a:r>
              <a:rPr lang="fr-FR" sz="3200" dirty="0" err="1">
                <a:solidFill>
                  <a:srgbClr val="7030A0"/>
                </a:solidFill>
              </a:rPr>
              <a:t>Ch</a:t>
            </a:r>
            <a:r>
              <a:rPr lang="fr-FR" sz="3200" dirty="0">
                <a:solidFill>
                  <a:srgbClr val="7030A0"/>
                </a:solidFill>
              </a:rPr>
              <a:t> 3 – La fournaise de feu</a:t>
            </a:r>
          </a:p>
          <a:p>
            <a:pPr algn="l"/>
            <a:r>
              <a:rPr lang="fr-FR" sz="3200" dirty="0">
                <a:solidFill>
                  <a:srgbClr val="FF0000"/>
                </a:solidFill>
              </a:rPr>
              <a:t>				</a:t>
            </a:r>
            <a:r>
              <a:rPr lang="fr-FR" sz="3200" dirty="0" err="1">
                <a:solidFill>
                  <a:srgbClr val="FF0000"/>
                </a:solidFill>
              </a:rPr>
              <a:t>Ch</a:t>
            </a:r>
            <a:r>
              <a:rPr lang="fr-FR" sz="3200" dirty="0">
                <a:solidFill>
                  <a:srgbClr val="FF0000"/>
                </a:solidFill>
              </a:rPr>
              <a:t> 4 – L’orgueil de </a:t>
            </a:r>
            <a:r>
              <a:rPr lang="fr-FR" sz="3200" dirty="0" err="1">
                <a:solidFill>
                  <a:srgbClr val="FF0000"/>
                </a:solidFill>
              </a:rPr>
              <a:t>Nebu</a:t>
            </a:r>
            <a:endParaRPr lang="fr-FR" sz="3200" dirty="0">
              <a:solidFill>
                <a:srgbClr val="FF0000"/>
              </a:solidFill>
            </a:endParaRPr>
          </a:p>
          <a:p>
            <a:pPr algn="l"/>
            <a:r>
              <a:rPr lang="fr-FR" sz="3200" dirty="0">
                <a:solidFill>
                  <a:srgbClr val="FF0000"/>
                </a:solidFill>
              </a:rPr>
              <a:t>				</a:t>
            </a:r>
            <a:r>
              <a:rPr lang="fr-FR" sz="3200" dirty="0" err="1">
                <a:solidFill>
                  <a:srgbClr val="FF0000"/>
                </a:solidFill>
              </a:rPr>
              <a:t>Ch</a:t>
            </a:r>
            <a:r>
              <a:rPr lang="fr-FR" sz="3200" dirty="0">
                <a:solidFill>
                  <a:srgbClr val="FF0000"/>
                </a:solidFill>
              </a:rPr>
              <a:t> 5 – L’impiété de </a:t>
            </a:r>
            <a:r>
              <a:rPr lang="fr-FR" sz="3200" dirty="0" err="1">
                <a:solidFill>
                  <a:srgbClr val="FF0000"/>
                </a:solidFill>
              </a:rPr>
              <a:t>Belshatsar</a:t>
            </a:r>
            <a:endParaRPr lang="fr-FR" sz="3200" dirty="0">
              <a:solidFill>
                <a:srgbClr val="FF0000"/>
              </a:solidFill>
            </a:endParaRPr>
          </a:p>
          <a:p>
            <a:pPr algn="l"/>
            <a:r>
              <a:rPr lang="fr-FR" sz="3200" dirty="0">
                <a:solidFill>
                  <a:srgbClr val="7030A0"/>
                </a:solidFill>
              </a:rPr>
              <a:t>		</a:t>
            </a:r>
            <a:r>
              <a:rPr lang="fr-FR" sz="3200" dirty="0" err="1">
                <a:solidFill>
                  <a:srgbClr val="7030A0"/>
                </a:solidFill>
              </a:rPr>
              <a:t>Ch</a:t>
            </a:r>
            <a:r>
              <a:rPr lang="fr-FR" sz="3200" dirty="0">
                <a:solidFill>
                  <a:srgbClr val="7030A0"/>
                </a:solidFill>
              </a:rPr>
              <a:t> 6 – La fosse aux lions</a:t>
            </a:r>
          </a:p>
          <a:p>
            <a:pPr algn="l"/>
            <a:r>
              <a:rPr lang="fr-FR" sz="3200" dirty="0" err="1">
                <a:solidFill>
                  <a:srgbClr val="0070C0"/>
                </a:solidFill>
              </a:rPr>
              <a:t>Ch</a:t>
            </a:r>
            <a:r>
              <a:rPr lang="fr-FR" sz="3200" dirty="0">
                <a:solidFill>
                  <a:srgbClr val="0070C0"/>
                </a:solidFill>
              </a:rPr>
              <a:t> 7 – La vision de Daniel : la succession des empires</a:t>
            </a:r>
          </a:p>
          <a:p>
            <a:pPr algn="l"/>
            <a:endParaRPr lang="fr-FR" sz="3200" dirty="0"/>
          </a:p>
          <a:p>
            <a:pPr algn="l"/>
            <a:r>
              <a:rPr lang="fr-FR" sz="3200" dirty="0" err="1"/>
              <a:t>Chs</a:t>
            </a:r>
            <a:r>
              <a:rPr lang="fr-FR" sz="3200" dirty="0"/>
              <a:t> 8-12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5BA7D58C-916F-4717-BED5-13116BEB4864}"/>
              </a:ext>
            </a:extLst>
          </p:cNvPr>
          <p:cNvSpPr txBox="1">
            <a:spLocks/>
          </p:cNvSpPr>
          <p:nvPr/>
        </p:nvSpPr>
        <p:spPr>
          <a:xfrm>
            <a:off x="483140" y="1299699"/>
            <a:ext cx="2512979" cy="5355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/>
              <a:t>1</a:t>
            </a:r>
            <a:r>
              <a:rPr lang="fr-FR" sz="3200" baseline="30000" dirty="0"/>
              <a:t>er</a:t>
            </a:r>
            <a:r>
              <a:rPr lang="fr-FR" sz="3200" dirty="0"/>
              <a:t> exposé</a:t>
            </a:r>
            <a:r>
              <a:rPr lang="fr-FR" sz="3200" dirty="0">
                <a:solidFill>
                  <a:srgbClr val="7030A0"/>
                </a:solidFill>
              </a:rPr>
              <a:t>	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FC9651B-4C08-4D42-93F5-015B032D7452}"/>
              </a:ext>
            </a:extLst>
          </p:cNvPr>
          <p:cNvCxnSpPr/>
          <p:nvPr/>
        </p:nvCxnSpPr>
        <p:spPr>
          <a:xfrm flipV="1">
            <a:off x="2906206" y="2995526"/>
            <a:ext cx="1926077" cy="282103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41116B-7E06-4644-BFBD-CA758BF67715}"/>
              </a:ext>
            </a:extLst>
          </p:cNvPr>
          <p:cNvCxnSpPr>
            <a:cxnSpLocks/>
          </p:cNvCxnSpPr>
          <p:nvPr/>
        </p:nvCxnSpPr>
        <p:spPr>
          <a:xfrm>
            <a:off x="2906206" y="3268494"/>
            <a:ext cx="1926077" cy="1288273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3FC3915-354A-4222-BFFA-21E4BBCCB715}"/>
              </a:ext>
            </a:extLst>
          </p:cNvPr>
          <p:cNvCxnSpPr>
            <a:cxnSpLocks/>
          </p:cNvCxnSpPr>
          <p:nvPr/>
        </p:nvCxnSpPr>
        <p:spPr>
          <a:xfrm flipV="1">
            <a:off x="2906206" y="3580372"/>
            <a:ext cx="3852525" cy="22855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6C9A3B5-033E-49D5-B426-C0D7FA0EA94F}"/>
              </a:ext>
            </a:extLst>
          </p:cNvPr>
          <p:cNvCxnSpPr>
            <a:cxnSpLocks/>
          </p:cNvCxnSpPr>
          <p:nvPr/>
        </p:nvCxnSpPr>
        <p:spPr>
          <a:xfrm>
            <a:off x="6247658" y="3612333"/>
            <a:ext cx="383363" cy="27500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30694E4-EAC4-42DF-8C0F-82F6AAE58AF4}"/>
              </a:ext>
            </a:extLst>
          </p:cNvPr>
          <p:cNvCxnSpPr>
            <a:cxnSpLocks/>
          </p:cNvCxnSpPr>
          <p:nvPr/>
        </p:nvCxnSpPr>
        <p:spPr>
          <a:xfrm>
            <a:off x="2830749" y="4822896"/>
            <a:ext cx="293080" cy="291106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371E492-E1FA-48D7-8570-122EDCB7C35F}"/>
              </a:ext>
            </a:extLst>
          </p:cNvPr>
          <p:cNvCxnSpPr>
            <a:cxnSpLocks/>
          </p:cNvCxnSpPr>
          <p:nvPr/>
        </p:nvCxnSpPr>
        <p:spPr>
          <a:xfrm flipV="1">
            <a:off x="2830749" y="2628924"/>
            <a:ext cx="1038495" cy="2225130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ubtitle 2">
            <a:extLst>
              <a:ext uri="{FF2B5EF4-FFF2-40B4-BE49-F238E27FC236}">
                <a16:creationId xmlns:a16="http://schemas.microsoft.com/office/drawing/2014/main" id="{09E27C12-2F9C-4D5C-A8F3-D9F9874651AA}"/>
              </a:ext>
            </a:extLst>
          </p:cNvPr>
          <p:cNvSpPr txBox="1">
            <a:spLocks/>
          </p:cNvSpPr>
          <p:nvPr/>
        </p:nvSpPr>
        <p:spPr>
          <a:xfrm>
            <a:off x="506277" y="2884249"/>
            <a:ext cx="2843719" cy="5355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>
                <a:solidFill>
                  <a:srgbClr val="7030A0"/>
                </a:solidFill>
              </a:rPr>
              <a:t>2eme exposé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44F1826D-3171-4484-BF75-2F31536DC970}"/>
              </a:ext>
            </a:extLst>
          </p:cNvPr>
          <p:cNvSpPr txBox="1">
            <a:spLocks/>
          </p:cNvSpPr>
          <p:nvPr/>
        </p:nvSpPr>
        <p:spPr>
          <a:xfrm>
            <a:off x="483140" y="3555921"/>
            <a:ext cx="2512979" cy="5355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>
                <a:solidFill>
                  <a:srgbClr val="FF0000"/>
                </a:solidFill>
              </a:rPr>
              <a:t>3eme exposé</a:t>
            </a:r>
            <a:endParaRPr lang="fr-FR" sz="3200" dirty="0">
              <a:solidFill>
                <a:srgbClr val="0070C0"/>
              </a:solidFill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BA901174-E93C-4762-A42A-7A128F01087B}"/>
              </a:ext>
            </a:extLst>
          </p:cNvPr>
          <p:cNvSpPr txBox="1">
            <a:spLocks/>
          </p:cNvSpPr>
          <p:nvPr/>
        </p:nvSpPr>
        <p:spPr>
          <a:xfrm>
            <a:off x="483140" y="4570216"/>
            <a:ext cx="2512979" cy="5355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>
                <a:solidFill>
                  <a:srgbClr val="0070C0"/>
                </a:solidFill>
              </a:rPr>
              <a:t>4eme exposé</a:t>
            </a:r>
            <a:endParaRPr lang="fr-FR" sz="3200" dirty="0">
              <a:solidFill>
                <a:srgbClr val="7030A0"/>
              </a:solidFill>
            </a:endParaRP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D0F0190E-02B0-43E8-B154-7F1BDFBA9051}"/>
              </a:ext>
            </a:extLst>
          </p:cNvPr>
          <p:cNvSpPr txBox="1">
            <a:spLocks/>
          </p:cNvSpPr>
          <p:nvPr/>
        </p:nvSpPr>
        <p:spPr>
          <a:xfrm>
            <a:off x="546995" y="5638603"/>
            <a:ext cx="2512979" cy="9787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200" dirty="0"/>
              <a:t>5eme et 6eme</a:t>
            </a:r>
            <a:r>
              <a:rPr lang="fr-FR" sz="3200" dirty="0">
                <a:solidFill>
                  <a:srgbClr val="7030A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44780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7672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8552</TotalTime>
  <Words>496</Words>
  <Application>Microsoft Office PowerPoint</Application>
  <PresentationFormat>Widescreen</PresentationFormat>
  <Paragraphs>136</Paragraphs>
  <Slides>24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Viner Hand ITC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 Apieczonek</dc:creator>
  <cp:lastModifiedBy>Josh Apieczonek</cp:lastModifiedBy>
  <cp:revision>134</cp:revision>
  <dcterms:created xsi:type="dcterms:W3CDTF">2017-01-22T15:27:55Z</dcterms:created>
  <dcterms:modified xsi:type="dcterms:W3CDTF">2019-09-03T07:13:29Z</dcterms:modified>
</cp:coreProperties>
</file>