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518" r:id="rId2"/>
    <p:sldId id="524" r:id="rId3"/>
    <p:sldId id="266" r:id="rId4"/>
    <p:sldId id="525" r:id="rId5"/>
    <p:sldId id="526" r:id="rId6"/>
    <p:sldId id="529" r:id="rId7"/>
    <p:sldId id="521" r:id="rId8"/>
    <p:sldId id="527" r:id="rId9"/>
    <p:sldId id="515" r:id="rId10"/>
    <p:sldId id="534" r:id="rId11"/>
    <p:sldId id="509" r:id="rId12"/>
    <p:sldId id="508" r:id="rId13"/>
    <p:sldId id="519" r:id="rId14"/>
    <p:sldId id="504" r:id="rId15"/>
    <p:sldId id="503" r:id="rId16"/>
    <p:sldId id="516" r:id="rId17"/>
    <p:sldId id="531" r:id="rId18"/>
    <p:sldId id="530" r:id="rId19"/>
    <p:sldId id="511" r:id="rId20"/>
    <p:sldId id="310" r:id="rId21"/>
    <p:sldId id="535" r:id="rId22"/>
    <p:sldId id="288" r:id="rId23"/>
    <p:sldId id="280" r:id="rId24"/>
    <p:sldId id="272" r:id="rId25"/>
    <p:sldId id="536" r:id="rId26"/>
    <p:sldId id="512" r:id="rId27"/>
    <p:sldId id="505" r:id="rId28"/>
    <p:sldId id="532" r:id="rId29"/>
    <p:sldId id="537" r:id="rId30"/>
    <p:sldId id="538" r:id="rId31"/>
    <p:sldId id="5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709"/>
  </p:normalViewPr>
  <p:slideViewPr>
    <p:cSldViewPr snapToGrid="0" snapToObjects="1">
      <p:cViewPr varScale="1">
        <p:scale>
          <a:sx n="81" d="100"/>
          <a:sy n="81" d="100"/>
        </p:scale>
        <p:origin x="55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DFA3C-EEFF-40D8-9A5E-4EC1E6C2B46C}" type="datetimeFigureOut">
              <a:rPr lang="en-GB" smtClean="0"/>
              <a:t>03/09/2019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94241-524D-484E-ABF6-6662440430EF}" type="slidenum">
              <a:rPr lang="en-GB" smtClean="0"/>
              <a:t>‹#›</a:t>
            </a:fld>
            <a:endParaRPr lang="en-GB"/>
          </a:p>
        </p:txBody>
      </p:sp>
    </p:spTree>
    <p:extLst>
      <p:ext uri="{BB962C8B-B14F-4D97-AF65-F5344CB8AC3E}">
        <p14:creationId xmlns:p14="http://schemas.microsoft.com/office/powerpoint/2010/main" val="736677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157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46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79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93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10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27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71B80-4514-4F06-8FCC-C0B6D9D0061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3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3389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74900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213413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53963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6C9E1-EC5C-0446-AC22-F86868E8B4ED}"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62278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E6C9E1-EC5C-0446-AC22-F86868E8B4ED}"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033664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6C9E1-EC5C-0446-AC22-F86868E8B4ED}"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80092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E6C9E1-EC5C-0446-AC22-F86868E8B4ED}"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45518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6C9E1-EC5C-0446-AC22-F86868E8B4ED}"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66877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6C9E1-EC5C-0446-AC22-F86868E8B4ED}"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94341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6C9E1-EC5C-0446-AC22-F86868E8B4ED}"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0350E8-E318-E348-A9C2-2D0776D956E0}" type="slidenum">
              <a:rPr lang="en-US" smtClean="0"/>
              <a:t>‹#›</a:t>
            </a:fld>
            <a:endParaRPr lang="en-US"/>
          </a:p>
        </p:txBody>
      </p:sp>
    </p:spTree>
    <p:extLst>
      <p:ext uri="{BB962C8B-B14F-4D97-AF65-F5344CB8AC3E}">
        <p14:creationId xmlns:p14="http://schemas.microsoft.com/office/powerpoint/2010/main" val="110400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6C9E1-EC5C-0446-AC22-F86868E8B4ED}" type="datetimeFigureOut">
              <a:rPr lang="en-US" smtClean="0"/>
              <a:t>9/3/2019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350E8-E318-E348-A9C2-2D0776D956E0}" type="slidenum">
              <a:rPr lang="en-US" smtClean="0"/>
              <a:t>‹#›</a:t>
            </a:fld>
            <a:endParaRPr lang="en-US"/>
          </a:p>
        </p:txBody>
      </p:sp>
    </p:spTree>
    <p:extLst>
      <p:ext uri="{BB962C8B-B14F-4D97-AF65-F5344CB8AC3E}">
        <p14:creationId xmlns:p14="http://schemas.microsoft.com/office/powerpoint/2010/main" val="1146145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56" y="188535"/>
            <a:ext cx="12187576"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2570BB-C303-45C0-9347-57E68CC4793E}"/>
              </a:ext>
            </a:extLst>
          </p:cNvPr>
          <p:cNvSpPr/>
          <p:nvPr/>
        </p:nvSpPr>
        <p:spPr>
          <a:xfrm>
            <a:off x="0" y="326572"/>
            <a:ext cx="9040305" cy="2024743"/>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b" anchorCtr="0"/>
          <a:lstStyle/>
          <a:p>
            <a:pPr algn="ctr"/>
            <a:r>
              <a:rPr lang="en-GB" sz="11500" dirty="0">
                <a:solidFill>
                  <a:schemeClr val="tx1"/>
                </a:solidFill>
                <a:latin typeface="Viner Hand ITC" panose="03070502030502020203" pitchFamily="66" charset="0"/>
              </a:rPr>
              <a:t>Daniel 2 </a:t>
            </a:r>
            <a:r>
              <a:rPr lang="en-GB" sz="4000" dirty="0">
                <a:solidFill>
                  <a:schemeClr val="tx1"/>
                </a:solidFill>
                <a:latin typeface="Viner Hand ITC" panose="03070502030502020203" pitchFamily="66" charset="0"/>
              </a:rPr>
              <a:t>et</a:t>
            </a:r>
            <a:r>
              <a:rPr lang="en-GB" sz="11500" dirty="0">
                <a:solidFill>
                  <a:schemeClr val="tx1"/>
                </a:solidFill>
                <a:latin typeface="Viner Hand ITC" panose="03070502030502020203" pitchFamily="66" charset="0"/>
              </a:rPr>
              <a:t> 7</a:t>
            </a:r>
          </a:p>
        </p:txBody>
      </p:sp>
    </p:spTree>
    <p:extLst>
      <p:ext uri="{BB962C8B-B14F-4D97-AF65-F5344CB8AC3E}">
        <p14:creationId xmlns:p14="http://schemas.microsoft.com/office/powerpoint/2010/main" val="142660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RÃ©sultat de recherche d'images pour &quot;statue daniel 2&quot;">
            <a:extLst>
              <a:ext uri="{FF2B5EF4-FFF2-40B4-BE49-F238E27FC236}">
                <a16:creationId xmlns:a16="http://schemas.microsoft.com/office/drawing/2014/main" id="{B5BE4F29-A703-4363-AD77-49424DA6A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62" t="24604" r="65254" b="4056"/>
          <a:stretch/>
        </p:blipFill>
        <p:spPr bwMode="auto">
          <a:xfrm>
            <a:off x="4637988" y="0"/>
            <a:ext cx="2078992" cy="68290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16890B-FF65-42B1-AB30-7E1A0D975A2A}"/>
              </a:ext>
            </a:extLst>
          </p:cNvPr>
          <p:cNvSpPr/>
          <p:nvPr/>
        </p:nvSpPr>
        <p:spPr>
          <a:xfrm rot="21176873">
            <a:off x="4160025" y="4900321"/>
            <a:ext cx="854623" cy="188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2">
            <a:extLst>
              <a:ext uri="{FF2B5EF4-FFF2-40B4-BE49-F238E27FC236}">
                <a16:creationId xmlns:a16="http://schemas.microsoft.com/office/drawing/2014/main" id="{4395DE78-3465-4B4E-B588-95E23A978403}"/>
              </a:ext>
            </a:extLst>
          </p:cNvPr>
          <p:cNvSpPr txBox="1">
            <a:spLocks/>
          </p:cNvSpPr>
          <p:nvPr/>
        </p:nvSpPr>
        <p:spPr>
          <a:xfrm>
            <a:off x="1508739" y="567397"/>
            <a:ext cx="3393199" cy="465717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dirty="0"/>
              <a:t>Empire babylonien--------</a:t>
            </a:r>
          </a:p>
          <a:p>
            <a:pPr algn="l"/>
            <a:endParaRPr lang="fr-FR" dirty="0"/>
          </a:p>
          <a:p>
            <a:pPr algn="l"/>
            <a:endParaRPr lang="fr-FR" sz="1800" dirty="0"/>
          </a:p>
          <a:p>
            <a:pPr algn="l"/>
            <a:r>
              <a:rPr lang="fr-FR" dirty="0"/>
              <a:t>Empire médo-perse-------</a:t>
            </a:r>
          </a:p>
          <a:p>
            <a:pPr algn="l"/>
            <a:endParaRPr lang="fr-FR" dirty="0"/>
          </a:p>
          <a:p>
            <a:pPr algn="l"/>
            <a:endParaRPr lang="fr-FR" dirty="0"/>
          </a:p>
          <a:p>
            <a:pPr algn="l"/>
            <a:endParaRPr lang="fr-FR" sz="300" dirty="0"/>
          </a:p>
          <a:p>
            <a:pPr algn="l"/>
            <a:r>
              <a:rPr lang="fr-FR" dirty="0"/>
              <a:t>	Empire grec-------</a:t>
            </a:r>
          </a:p>
          <a:p>
            <a:pPr algn="l"/>
            <a:endParaRPr lang="fr-FR" dirty="0"/>
          </a:p>
          <a:p>
            <a:pPr algn="l"/>
            <a:r>
              <a:rPr lang="fr-FR" dirty="0"/>
              <a:t>	</a:t>
            </a:r>
          </a:p>
          <a:p>
            <a:pPr algn="l"/>
            <a:r>
              <a:rPr lang="fr-FR" dirty="0"/>
              <a:t>	Empire romain-----</a:t>
            </a:r>
          </a:p>
        </p:txBody>
      </p:sp>
    </p:spTree>
    <p:extLst>
      <p:ext uri="{BB962C8B-B14F-4D97-AF65-F5344CB8AC3E}">
        <p14:creationId xmlns:p14="http://schemas.microsoft.com/office/powerpoint/2010/main" val="272202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RÃ©sultat de recherche d'images pour &quot;statue daniel 2&quot;">
            <a:extLst>
              <a:ext uri="{FF2B5EF4-FFF2-40B4-BE49-F238E27FC236}">
                <a16:creationId xmlns:a16="http://schemas.microsoft.com/office/drawing/2014/main" id="{B5BE4F29-A703-4363-AD77-49424DA6A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909" y="0"/>
            <a:ext cx="9496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9ABC4F9-E155-40D7-B4E7-5106AA12AD23}"/>
              </a:ext>
            </a:extLst>
          </p:cNvPr>
          <p:cNvSpPr/>
          <p:nvPr/>
        </p:nvSpPr>
        <p:spPr>
          <a:xfrm rot="21176873">
            <a:off x="959752" y="1762076"/>
            <a:ext cx="2368268" cy="496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ubtitle 2">
            <a:extLst>
              <a:ext uri="{FF2B5EF4-FFF2-40B4-BE49-F238E27FC236}">
                <a16:creationId xmlns:a16="http://schemas.microsoft.com/office/drawing/2014/main" id="{B921225D-D22D-4C2A-902F-61C3B9619DE7}"/>
              </a:ext>
            </a:extLst>
          </p:cNvPr>
          <p:cNvSpPr txBox="1">
            <a:spLocks/>
          </p:cNvSpPr>
          <p:nvPr/>
        </p:nvSpPr>
        <p:spPr>
          <a:xfrm>
            <a:off x="358668" y="2047405"/>
            <a:ext cx="3255771" cy="3455305"/>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dirty="0"/>
              <a:t>Empire babylonien--------</a:t>
            </a:r>
          </a:p>
          <a:p>
            <a:pPr algn="l"/>
            <a:endParaRPr lang="fr-FR" dirty="0"/>
          </a:p>
          <a:p>
            <a:pPr algn="l"/>
            <a:r>
              <a:rPr lang="fr-FR" dirty="0"/>
              <a:t>Empire médo-perse-----</a:t>
            </a:r>
          </a:p>
          <a:p>
            <a:pPr algn="l"/>
            <a:endParaRPr lang="fr-FR" dirty="0"/>
          </a:p>
          <a:p>
            <a:pPr algn="l"/>
            <a:endParaRPr lang="fr-FR" sz="1000" dirty="0"/>
          </a:p>
          <a:p>
            <a:pPr algn="l"/>
            <a:r>
              <a:rPr lang="fr-FR" dirty="0"/>
              <a:t>	Empire grec-------</a:t>
            </a:r>
          </a:p>
          <a:p>
            <a:pPr algn="l"/>
            <a:endParaRPr lang="fr-FR" dirty="0"/>
          </a:p>
          <a:p>
            <a:pPr algn="l"/>
            <a:r>
              <a:rPr lang="fr-FR" dirty="0"/>
              <a:t>	Empire romain---</a:t>
            </a:r>
          </a:p>
        </p:txBody>
      </p:sp>
    </p:spTree>
    <p:extLst>
      <p:ext uri="{BB962C8B-B14F-4D97-AF65-F5344CB8AC3E}">
        <p14:creationId xmlns:p14="http://schemas.microsoft.com/office/powerpoint/2010/main" val="160483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3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15079"/>
          <a:stretch/>
        </p:blipFill>
        <p:spPr bwMode="auto">
          <a:xfrm>
            <a:off x="0" y="11425"/>
            <a:ext cx="12192000" cy="684657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0650CD1-1B19-4FA9-9DAB-884036CF067D}"/>
              </a:ext>
            </a:extLst>
          </p:cNvPr>
          <p:cNvSpPr txBox="1">
            <a:spLocks/>
          </p:cNvSpPr>
          <p:nvPr/>
        </p:nvSpPr>
        <p:spPr>
          <a:xfrm>
            <a:off x="393560" y="755933"/>
            <a:ext cx="11404879" cy="2214965"/>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4800" dirty="0"/>
              <a:t>Qu’est-ce que les descriptions des royaumes dans les rêves (les matières et les bêtes)</a:t>
            </a:r>
          </a:p>
          <a:p>
            <a:r>
              <a:rPr lang="fr-FR" sz="4800" dirty="0"/>
              <a:t>nous révèlent sur les royaumes humains ?</a:t>
            </a:r>
            <a:endParaRPr lang="fr-FR" sz="8000" dirty="0"/>
          </a:p>
        </p:txBody>
      </p:sp>
    </p:spTree>
    <p:extLst>
      <p:ext uri="{BB962C8B-B14F-4D97-AF65-F5344CB8AC3E}">
        <p14:creationId xmlns:p14="http://schemas.microsoft.com/office/powerpoint/2010/main" val="353939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2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RÃ©sultat de recherche d'images pour &quot;babylonian empire gate&quot;">
            <a:extLst>
              <a:ext uri="{FF2B5EF4-FFF2-40B4-BE49-F238E27FC236}">
                <a16:creationId xmlns:a16="http://schemas.microsoft.com/office/drawing/2014/main" id="{508DFF81-CC7D-4AEB-B329-F02C785A0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5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568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15079"/>
          <a:stretch/>
        </p:blipFill>
        <p:spPr bwMode="auto">
          <a:xfrm>
            <a:off x="0" y="11425"/>
            <a:ext cx="12192000" cy="684657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4D600BFA-50BE-423D-A241-66819FFD378D}"/>
              </a:ext>
            </a:extLst>
          </p:cNvPr>
          <p:cNvSpPr txBox="1">
            <a:spLocks/>
          </p:cNvSpPr>
          <p:nvPr/>
        </p:nvSpPr>
        <p:spPr>
          <a:xfrm>
            <a:off x="393560" y="258992"/>
            <a:ext cx="11404879" cy="319472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3200" b="1" baseline="30000" dirty="0"/>
              <a:t>13  </a:t>
            </a:r>
            <a:r>
              <a:rPr lang="fr-FR" sz="3200" dirty="0"/>
              <a:t>Pendant que je regardais dans mes visions nocturnes, quelqu'un qui ressemblait à un fils de l'homme est venu avec les nuées du ciel. Il s'est avancé vers l'Ancien des jours et on l’a fait approcher de lui. </a:t>
            </a:r>
            <a:r>
              <a:rPr lang="fr-FR" sz="3200" b="1" baseline="30000" dirty="0"/>
              <a:t>14 </a:t>
            </a:r>
            <a:r>
              <a:rPr lang="fr-FR" sz="3200" dirty="0"/>
              <a:t>On lui a donné la domination, la gloire et le règne, et tous les peuples, les nations et les hommes de toute langue l’ont servi. Sa domination est une domination éternelle qui ne cessera pas et son royaume ne sera jamais détruit.</a:t>
            </a:r>
            <a:endParaRPr lang="en-GB" sz="3200" dirty="0"/>
          </a:p>
        </p:txBody>
      </p:sp>
    </p:spTree>
    <p:extLst>
      <p:ext uri="{BB962C8B-B14F-4D97-AF65-F5344CB8AC3E}">
        <p14:creationId xmlns:p14="http://schemas.microsoft.com/office/powerpoint/2010/main" val="142299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15079"/>
          <a:stretch/>
        </p:blipFill>
        <p:spPr bwMode="auto">
          <a:xfrm>
            <a:off x="0" y="11425"/>
            <a:ext cx="12192000" cy="6846575"/>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0650CD1-1B19-4FA9-9DAB-884036CF067D}"/>
              </a:ext>
            </a:extLst>
          </p:cNvPr>
          <p:cNvSpPr txBox="1">
            <a:spLocks/>
          </p:cNvSpPr>
          <p:nvPr/>
        </p:nvSpPr>
        <p:spPr>
          <a:xfrm>
            <a:off x="280439" y="3566835"/>
            <a:ext cx="11404879" cy="2214965"/>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3600" b="1" i="1" baseline="30000" dirty="0"/>
              <a:t>2 </a:t>
            </a:r>
            <a:r>
              <a:rPr lang="fr-FR" sz="3600" i="1" dirty="0"/>
              <a:t>Je ferai de toi une grande nation, je te bénirai … et toutes les familles de la terre seront bénies en toi	</a:t>
            </a:r>
            <a:r>
              <a:rPr lang="fr-FR" sz="3600" dirty="0"/>
              <a:t>(Genèse 12.2-3) </a:t>
            </a:r>
            <a:endParaRPr lang="en-GB" sz="3600" dirty="0"/>
          </a:p>
          <a:p>
            <a:r>
              <a:rPr lang="fr-FR" sz="3600" i="1" dirty="0"/>
              <a:t>j'affermirai pour toujours le trône de son royaume. 									</a:t>
            </a:r>
            <a:r>
              <a:rPr lang="fr-FR" sz="3600" dirty="0"/>
              <a:t>(2 Sam 7.13)</a:t>
            </a:r>
            <a:endParaRPr lang="en-GB" sz="3600" dirty="0"/>
          </a:p>
        </p:txBody>
      </p:sp>
      <p:sp>
        <p:nvSpPr>
          <p:cNvPr id="5" name="Subtitle 2">
            <a:extLst>
              <a:ext uri="{FF2B5EF4-FFF2-40B4-BE49-F238E27FC236}">
                <a16:creationId xmlns:a16="http://schemas.microsoft.com/office/drawing/2014/main" id="{4D600BFA-50BE-423D-A241-66819FFD378D}"/>
              </a:ext>
            </a:extLst>
          </p:cNvPr>
          <p:cNvSpPr txBox="1">
            <a:spLocks/>
          </p:cNvSpPr>
          <p:nvPr/>
        </p:nvSpPr>
        <p:spPr>
          <a:xfrm>
            <a:off x="393560" y="258992"/>
            <a:ext cx="11404879" cy="319472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3200" b="1" baseline="30000" dirty="0"/>
              <a:t>13  </a:t>
            </a:r>
            <a:r>
              <a:rPr lang="fr-FR" sz="3200" dirty="0"/>
              <a:t>Pendant que je regardais dans mes visions nocturnes, quelqu'un qui ressemblait à un fils de l'homme est venu avec les nuées du ciel. Il s'est avancé vers l'Ancien des jours et on l’a fait approcher de lui. </a:t>
            </a:r>
            <a:r>
              <a:rPr lang="fr-FR" sz="3200" b="1" baseline="30000" dirty="0"/>
              <a:t>14 </a:t>
            </a:r>
            <a:r>
              <a:rPr lang="fr-FR" sz="3200" dirty="0"/>
              <a:t>On lui a donné la domination, la gloire et le règne, et tous les peuples, les nations et les hommes de toute langue l’ont servi. Sa domination est une domination éternelle qui ne cessera pas et son royaume ne sera jamais détruit.</a:t>
            </a:r>
            <a:endParaRPr lang="en-GB" sz="3200" dirty="0"/>
          </a:p>
        </p:txBody>
      </p:sp>
    </p:spTree>
    <p:extLst>
      <p:ext uri="{BB962C8B-B14F-4D97-AF65-F5344CB8AC3E}">
        <p14:creationId xmlns:p14="http://schemas.microsoft.com/office/powerpoint/2010/main" val="289615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77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61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82DF838F-2CAE-4A8F-9F87-9473FDB6417B}"/>
              </a:ext>
            </a:extLst>
          </p:cNvPr>
          <p:cNvSpPr/>
          <p:nvPr/>
        </p:nvSpPr>
        <p:spPr>
          <a:xfrm>
            <a:off x="1783183" y="5634263"/>
            <a:ext cx="310619" cy="289423"/>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A77A6515-A8E5-4907-B0BF-3DF31619040E}"/>
              </a:ext>
            </a:extLst>
          </p:cNvPr>
          <p:cNvSpPr/>
          <p:nvPr/>
        </p:nvSpPr>
        <p:spPr>
          <a:xfrm>
            <a:off x="4989095" y="3506439"/>
            <a:ext cx="310619" cy="289423"/>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312913" y="2638370"/>
            <a:ext cx="1276709" cy="432373"/>
          </a:xfrm>
        </p:spPr>
        <p:txBody>
          <a:bodyPr>
            <a:noAutofit/>
          </a:bodyPr>
          <a:lstStyle/>
          <a:p>
            <a:r>
              <a:rPr lang="fr-FR" sz="2000" dirty="0"/>
              <a:t>Création</a:t>
            </a:r>
            <a:endParaRPr lang="fr-FR" dirty="0"/>
          </a:p>
        </p:txBody>
      </p:sp>
      <p:cxnSp>
        <p:nvCxnSpPr>
          <p:cNvPr id="15" name="Straight Connector 14"/>
          <p:cNvCxnSpPr/>
          <p:nvPr/>
        </p:nvCxnSpPr>
        <p:spPr>
          <a:xfrm flipV="1">
            <a:off x="5509206" y="1350514"/>
            <a:ext cx="3121719" cy="2068958"/>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9941" y="3108960"/>
            <a:ext cx="2957" cy="2702375"/>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82270" y="934833"/>
            <a:ext cx="342669" cy="535770"/>
            <a:chOff x="2944368" y="4639734"/>
            <a:chExt cx="342669" cy="535770"/>
          </a:xfrm>
        </p:grpSpPr>
        <p:cxnSp>
          <p:nvCxnSpPr>
            <p:cNvPr id="19" name="Straight Connector 18"/>
            <p:cNvCxnSpPr/>
            <p:nvPr/>
          </p:nvCxnSpPr>
          <p:spPr>
            <a:xfrm flipH="1">
              <a:off x="3115702" y="4639734"/>
              <a:ext cx="1571" cy="53577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44368" y="4786655"/>
              <a:ext cx="342669" cy="4801"/>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969941" y="5788798"/>
            <a:ext cx="10476620" cy="41646"/>
          </a:xfrm>
          <a:prstGeom prst="line">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26464" y="3108960"/>
            <a:ext cx="491281" cy="2691107"/>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69941" y="3082012"/>
            <a:ext cx="438602" cy="441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46119" y="3390424"/>
            <a:ext cx="3597276" cy="2409643"/>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09206" y="3390424"/>
            <a:ext cx="1168686" cy="2398374"/>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808207" y="1086534"/>
            <a:ext cx="44159" cy="478029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808207" y="1044991"/>
            <a:ext cx="1075472" cy="17179"/>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622513" y="1358803"/>
            <a:ext cx="76698" cy="447506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04904" y="1062170"/>
            <a:ext cx="21302" cy="4788881"/>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1" name="Subtitle 2"/>
          <p:cNvSpPr txBox="1">
            <a:spLocks/>
          </p:cNvSpPr>
          <p:nvPr/>
        </p:nvSpPr>
        <p:spPr>
          <a:xfrm rot="19529158">
            <a:off x="1733520" y="4158220"/>
            <a:ext cx="4021879"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Exode – loi – conquête - monarchie</a:t>
            </a:r>
          </a:p>
        </p:txBody>
      </p:sp>
      <p:sp>
        <p:nvSpPr>
          <p:cNvPr id="52" name="Subtitle 2"/>
          <p:cNvSpPr txBox="1">
            <a:spLocks/>
          </p:cNvSpPr>
          <p:nvPr/>
        </p:nvSpPr>
        <p:spPr>
          <a:xfrm rot="4624736">
            <a:off x="814369" y="4102468"/>
            <a:ext cx="1276709"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Chute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Subtitle 2"/>
          <p:cNvSpPr txBox="1">
            <a:spLocks/>
          </p:cNvSpPr>
          <p:nvPr/>
        </p:nvSpPr>
        <p:spPr>
          <a:xfrm>
            <a:off x="1559310" y="2854556"/>
            <a:ext cx="1276709" cy="8583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Promesse à Abraham</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4" name="Straight Connector 53"/>
          <p:cNvCxnSpPr/>
          <p:nvPr/>
        </p:nvCxnSpPr>
        <p:spPr>
          <a:xfrm>
            <a:off x="1945524" y="3712899"/>
            <a:ext cx="31211" cy="203212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6" name="Subtitle 2"/>
          <p:cNvSpPr txBox="1">
            <a:spLocks/>
          </p:cNvSpPr>
          <p:nvPr/>
        </p:nvSpPr>
        <p:spPr>
          <a:xfrm rot="3755890">
            <a:off x="5122666" y="4315723"/>
            <a:ext cx="2226188"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Déclin d’Israël</a:t>
            </a:r>
          </a:p>
        </p:txBody>
      </p:sp>
      <p:sp>
        <p:nvSpPr>
          <p:cNvPr id="57" name="Subtitle 2"/>
          <p:cNvSpPr txBox="1">
            <a:spLocks/>
          </p:cNvSpPr>
          <p:nvPr/>
        </p:nvSpPr>
        <p:spPr>
          <a:xfrm>
            <a:off x="10808207" y="1202718"/>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Nouvelle Création</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Subtitle 2"/>
          <p:cNvSpPr txBox="1">
            <a:spLocks/>
          </p:cNvSpPr>
          <p:nvPr/>
        </p:nvSpPr>
        <p:spPr>
          <a:xfrm>
            <a:off x="10263019" y="238520"/>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Retour de Christ</a:t>
            </a:r>
          </a:p>
        </p:txBody>
      </p:sp>
      <p:sp>
        <p:nvSpPr>
          <p:cNvPr id="59" name="Subtitle 2"/>
          <p:cNvSpPr txBox="1">
            <a:spLocks/>
          </p:cNvSpPr>
          <p:nvPr/>
        </p:nvSpPr>
        <p:spPr>
          <a:xfrm>
            <a:off x="1023973" y="5844700"/>
            <a:ext cx="604816"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Gen</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1-3</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Subtitle 2"/>
          <p:cNvSpPr txBox="1">
            <a:spLocks/>
          </p:cNvSpPr>
          <p:nvPr/>
        </p:nvSpPr>
        <p:spPr>
          <a:xfrm>
            <a:off x="2037725" y="5829324"/>
            <a:ext cx="1222858"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Subtitle 2"/>
          <p:cNvSpPr txBox="1">
            <a:spLocks/>
          </p:cNvSpPr>
          <p:nvPr/>
        </p:nvSpPr>
        <p:spPr>
          <a:xfrm>
            <a:off x="6739017" y="5243089"/>
            <a:ext cx="1122331"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Retour de Exil</a:t>
            </a:r>
          </a:p>
        </p:txBody>
      </p:sp>
      <p:sp>
        <p:nvSpPr>
          <p:cNvPr id="63" name="Subtitle 2"/>
          <p:cNvSpPr txBox="1">
            <a:spLocks/>
          </p:cNvSpPr>
          <p:nvPr/>
        </p:nvSpPr>
        <p:spPr>
          <a:xfrm>
            <a:off x="1945524" y="5846265"/>
            <a:ext cx="890495"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Gen</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12 - </a:t>
            </a: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Exod</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18</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Subtitle 2"/>
          <p:cNvSpPr txBox="1">
            <a:spLocks/>
          </p:cNvSpPr>
          <p:nvPr/>
        </p:nvSpPr>
        <p:spPr>
          <a:xfrm>
            <a:off x="2836019" y="5852007"/>
            <a:ext cx="655002"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Ex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19 - Lev</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Subtitle 2"/>
          <p:cNvSpPr txBox="1">
            <a:spLocks/>
          </p:cNvSpPr>
          <p:nvPr/>
        </p:nvSpPr>
        <p:spPr>
          <a:xfrm>
            <a:off x="3572329" y="5823830"/>
            <a:ext cx="694731"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Nom - Jos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Subtitle 2"/>
          <p:cNvSpPr txBox="1">
            <a:spLocks/>
          </p:cNvSpPr>
          <p:nvPr/>
        </p:nvSpPr>
        <p:spPr>
          <a:xfrm>
            <a:off x="4456314" y="5826071"/>
            <a:ext cx="1536479"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Juges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Subtitle 2"/>
          <p:cNvSpPr txBox="1">
            <a:spLocks/>
          </p:cNvSpPr>
          <p:nvPr/>
        </p:nvSpPr>
        <p:spPr>
          <a:xfrm>
            <a:off x="6147187" y="5888363"/>
            <a:ext cx="2224354" cy="3873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Esdras - Malachie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Subtitle 2"/>
          <p:cNvSpPr txBox="1">
            <a:spLocks/>
          </p:cNvSpPr>
          <p:nvPr/>
        </p:nvSpPr>
        <p:spPr>
          <a:xfrm rot="19529158">
            <a:off x="5837193" y="2558938"/>
            <a:ext cx="2136637"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Message d’espoir des prophètes</a:t>
            </a:r>
          </a:p>
        </p:txBody>
      </p:sp>
      <p:grpSp>
        <p:nvGrpSpPr>
          <p:cNvPr id="72" name="Group 71"/>
          <p:cNvGrpSpPr/>
          <p:nvPr/>
        </p:nvGrpSpPr>
        <p:grpSpPr>
          <a:xfrm>
            <a:off x="8965689" y="1133652"/>
            <a:ext cx="466334" cy="450302"/>
            <a:chOff x="9091465" y="1171464"/>
            <a:chExt cx="550647" cy="480849"/>
          </a:xfrm>
        </p:grpSpPr>
        <p:sp>
          <p:nvSpPr>
            <p:cNvPr id="69" name="Oval 68"/>
            <p:cNvSpPr/>
            <p:nvPr/>
          </p:nvSpPr>
          <p:spPr>
            <a:xfrm>
              <a:off x="9195758" y="1314538"/>
              <a:ext cx="172529" cy="1560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p:cNvSpPr/>
            <p:nvPr/>
          </p:nvSpPr>
          <p:spPr>
            <a:xfrm>
              <a:off x="9368287" y="1325999"/>
              <a:ext cx="172529" cy="156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Chord 70"/>
            <p:cNvSpPr/>
            <p:nvPr/>
          </p:nvSpPr>
          <p:spPr>
            <a:xfrm rot="6807065">
              <a:off x="9126364" y="1136565"/>
              <a:ext cx="480849" cy="550647"/>
            </a:xfrm>
            <a:prstGeom prst="chor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3" name="Subtitle 2"/>
          <p:cNvSpPr txBox="1">
            <a:spLocks/>
          </p:cNvSpPr>
          <p:nvPr/>
        </p:nvSpPr>
        <p:spPr>
          <a:xfrm>
            <a:off x="9024939" y="615416"/>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Ascension</a:t>
            </a:r>
          </a:p>
        </p:txBody>
      </p:sp>
      <p:sp>
        <p:nvSpPr>
          <p:cNvPr id="78" name="Subtitle 2"/>
          <p:cNvSpPr txBox="1">
            <a:spLocks/>
          </p:cNvSpPr>
          <p:nvPr/>
        </p:nvSpPr>
        <p:spPr>
          <a:xfrm>
            <a:off x="1120493" y="358750"/>
            <a:ext cx="3230688" cy="86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3600" b="1" i="0" u="none" strike="noStrike" kern="1200" cap="none" spc="0" normalizeH="0" baseline="0" noProof="0" dirty="0">
                <a:ln>
                  <a:noFill/>
                </a:ln>
                <a:solidFill>
                  <a:prstClr val="black"/>
                </a:solidFill>
                <a:effectLst/>
                <a:uLnTx/>
                <a:uFillTx/>
                <a:latin typeface="Calibri" panose="020F0502020204030204"/>
                <a:ea typeface="+mn-ea"/>
                <a:cs typeface="+mn-cs"/>
              </a:rPr>
              <a:t>Le plan de Dieu</a:t>
            </a:r>
            <a:endPar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Subtitle 2"/>
          <p:cNvSpPr txBox="1">
            <a:spLocks/>
          </p:cNvSpPr>
          <p:nvPr/>
        </p:nvSpPr>
        <p:spPr>
          <a:xfrm>
            <a:off x="9520644" y="3004870"/>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Maintenant et pas encore</a:t>
            </a:r>
          </a:p>
        </p:txBody>
      </p:sp>
      <p:sp>
        <p:nvSpPr>
          <p:cNvPr id="40" name="Rectangle 39">
            <a:extLst>
              <a:ext uri="{FF2B5EF4-FFF2-40B4-BE49-F238E27FC236}">
                <a16:creationId xmlns:a16="http://schemas.microsoft.com/office/drawing/2014/main" id="{A3C822F5-8987-4B13-9387-49A897ED29FE}"/>
              </a:ext>
            </a:extLst>
          </p:cNvPr>
          <p:cNvSpPr/>
          <p:nvPr/>
        </p:nvSpPr>
        <p:spPr>
          <a:xfrm>
            <a:off x="10890263" y="5247056"/>
            <a:ext cx="836128" cy="995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Subtitle 2">
            <a:extLst>
              <a:ext uri="{FF2B5EF4-FFF2-40B4-BE49-F238E27FC236}">
                <a16:creationId xmlns:a16="http://schemas.microsoft.com/office/drawing/2014/main" id="{4BA4F9CA-4ECC-445A-A84C-032C426FD285}"/>
              </a:ext>
            </a:extLst>
          </p:cNvPr>
          <p:cNvSpPr txBox="1">
            <a:spLocks/>
          </p:cNvSpPr>
          <p:nvPr/>
        </p:nvSpPr>
        <p:spPr>
          <a:xfrm>
            <a:off x="8622513" y="5900598"/>
            <a:ext cx="2224354" cy="3873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Evangiles - Apocalypse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6814267-C5A2-40CC-B701-9A2D1EFC462B}"/>
              </a:ext>
            </a:extLst>
          </p:cNvPr>
          <p:cNvSpPr/>
          <p:nvPr/>
        </p:nvSpPr>
        <p:spPr>
          <a:xfrm>
            <a:off x="5571174" y="215995"/>
            <a:ext cx="6411797" cy="6426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D2A38CE-195C-4C4A-8325-52BB5DC13337}"/>
              </a:ext>
            </a:extLst>
          </p:cNvPr>
          <p:cNvSpPr/>
          <p:nvPr/>
        </p:nvSpPr>
        <p:spPr>
          <a:xfrm rot="19874621">
            <a:off x="5168719" y="1687168"/>
            <a:ext cx="2254744" cy="183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Subtitle 2">
            <a:extLst>
              <a:ext uri="{FF2B5EF4-FFF2-40B4-BE49-F238E27FC236}">
                <a16:creationId xmlns:a16="http://schemas.microsoft.com/office/drawing/2014/main" id="{C0F2B9CE-1BFF-4450-A493-60F2E9CC92E9}"/>
              </a:ext>
            </a:extLst>
          </p:cNvPr>
          <p:cNvSpPr txBox="1">
            <a:spLocks/>
          </p:cNvSpPr>
          <p:nvPr/>
        </p:nvSpPr>
        <p:spPr>
          <a:xfrm>
            <a:off x="3594917" y="2435960"/>
            <a:ext cx="1276709" cy="8583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Promesse à David</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5" name="Straight Arrow Connector 44">
            <a:extLst>
              <a:ext uri="{FF2B5EF4-FFF2-40B4-BE49-F238E27FC236}">
                <a16:creationId xmlns:a16="http://schemas.microsoft.com/office/drawing/2014/main" id="{6FD90CDD-8F90-4D6C-8667-221D2F7B7228}"/>
              </a:ext>
            </a:extLst>
          </p:cNvPr>
          <p:cNvCxnSpPr>
            <a:cxnSpLocks/>
          </p:cNvCxnSpPr>
          <p:nvPr/>
        </p:nvCxnSpPr>
        <p:spPr>
          <a:xfrm>
            <a:off x="1932549" y="3712899"/>
            <a:ext cx="44187" cy="2024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E5C5620-0F5E-4FD1-95F4-C8612572B034}"/>
              </a:ext>
            </a:extLst>
          </p:cNvPr>
          <p:cNvCxnSpPr>
            <a:cxnSpLocks/>
          </p:cNvCxnSpPr>
          <p:nvPr/>
        </p:nvCxnSpPr>
        <p:spPr>
          <a:xfrm>
            <a:off x="4416073" y="3003954"/>
            <a:ext cx="492263" cy="3604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FD81ED2-CA6F-47C0-9233-8D8BB8358D0D}"/>
              </a:ext>
            </a:extLst>
          </p:cNvPr>
          <p:cNvSpPr/>
          <p:nvPr/>
        </p:nvSpPr>
        <p:spPr>
          <a:xfrm>
            <a:off x="5938284" y="1069202"/>
            <a:ext cx="6023385" cy="4031873"/>
          </a:xfrm>
          <a:prstGeom prst="rect">
            <a:avLst/>
          </a:prstGeom>
        </p:spPr>
        <p:txBody>
          <a:bodyPr wrap="square">
            <a:spAutoFit/>
          </a:bodyPr>
          <a:lstStyle/>
          <a:p>
            <a:r>
              <a:rPr lang="fr-FR" sz="3200" b="1" i="1" baseline="30000" dirty="0"/>
              <a:t>2 </a:t>
            </a:r>
            <a:r>
              <a:rPr lang="fr-FR" sz="3200" i="1" dirty="0"/>
              <a:t>Je ferai de toi une grande nation, je te bénirai … et toutes les familles de la terre seront bénies en toi			</a:t>
            </a:r>
            <a:r>
              <a:rPr lang="fr-FR" sz="3200" dirty="0"/>
              <a:t>(Genèse 12.2-3) </a:t>
            </a:r>
          </a:p>
          <a:p>
            <a:endParaRPr lang="en-GB" sz="3200" dirty="0"/>
          </a:p>
          <a:p>
            <a:r>
              <a:rPr lang="fr-FR" sz="3200" i="1" dirty="0"/>
              <a:t>j'affermirai pour toujours le trône de son royaume. 						</a:t>
            </a:r>
            <a:r>
              <a:rPr lang="fr-FR" sz="3200" dirty="0"/>
              <a:t>(2 Samuel 7.13)</a:t>
            </a:r>
            <a:endParaRPr lang="en-GB" sz="3200" dirty="0"/>
          </a:p>
        </p:txBody>
      </p:sp>
    </p:spTree>
    <p:extLst>
      <p:ext uri="{BB962C8B-B14F-4D97-AF65-F5344CB8AC3E}">
        <p14:creationId xmlns:p14="http://schemas.microsoft.com/office/powerpoint/2010/main" val="237422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913" y="2638370"/>
            <a:ext cx="1276709" cy="432373"/>
          </a:xfrm>
        </p:spPr>
        <p:txBody>
          <a:bodyPr>
            <a:noAutofit/>
          </a:bodyPr>
          <a:lstStyle/>
          <a:p>
            <a:r>
              <a:rPr lang="fr-FR" sz="2000" dirty="0"/>
              <a:t>Création</a:t>
            </a:r>
            <a:endParaRPr lang="fr-FR" dirty="0"/>
          </a:p>
        </p:txBody>
      </p:sp>
      <p:cxnSp>
        <p:nvCxnSpPr>
          <p:cNvPr id="15" name="Straight Connector 14"/>
          <p:cNvCxnSpPr/>
          <p:nvPr/>
        </p:nvCxnSpPr>
        <p:spPr>
          <a:xfrm flipV="1">
            <a:off x="5509206" y="1350514"/>
            <a:ext cx="3121719" cy="2068958"/>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9941" y="3108960"/>
            <a:ext cx="2957" cy="2702375"/>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82270" y="934833"/>
            <a:ext cx="342669" cy="535770"/>
            <a:chOff x="2944368" y="4639734"/>
            <a:chExt cx="342669" cy="535770"/>
          </a:xfrm>
        </p:grpSpPr>
        <p:cxnSp>
          <p:nvCxnSpPr>
            <p:cNvPr id="19" name="Straight Connector 18"/>
            <p:cNvCxnSpPr/>
            <p:nvPr/>
          </p:nvCxnSpPr>
          <p:spPr>
            <a:xfrm flipH="1">
              <a:off x="3115702" y="4639734"/>
              <a:ext cx="1571" cy="53577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44368" y="4786655"/>
              <a:ext cx="342669" cy="4801"/>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969941" y="5788798"/>
            <a:ext cx="10476620" cy="41646"/>
          </a:xfrm>
          <a:prstGeom prst="line">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26464" y="3108960"/>
            <a:ext cx="491281" cy="2691107"/>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69941" y="3082012"/>
            <a:ext cx="438602" cy="441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46119" y="3390424"/>
            <a:ext cx="3597276" cy="2409643"/>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09206" y="3390424"/>
            <a:ext cx="1168686" cy="2398374"/>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808207" y="1086534"/>
            <a:ext cx="44159" cy="478029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808207" y="1044991"/>
            <a:ext cx="1075472" cy="17179"/>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622513" y="1358803"/>
            <a:ext cx="76698" cy="447506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04904" y="1062170"/>
            <a:ext cx="21302" cy="4788881"/>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1" name="Subtitle 2"/>
          <p:cNvSpPr txBox="1">
            <a:spLocks/>
          </p:cNvSpPr>
          <p:nvPr/>
        </p:nvSpPr>
        <p:spPr>
          <a:xfrm rot="19529158">
            <a:off x="1733520" y="4158220"/>
            <a:ext cx="4021879"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Exode – loi – conquête - monarchie</a:t>
            </a:r>
          </a:p>
        </p:txBody>
      </p:sp>
      <p:sp>
        <p:nvSpPr>
          <p:cNvPr id="52" name="Subtitle 2"/>
          <p:cNvSpPr txBox="1">
            <a:spLocks/>
          </p:cNvSpPr>
          <p:nvPr/>
        </p:nvSpPr>
        <p:spPr>
          <a:xfrm rot="4624736">
            <a:off x="814369" y="4102468"/>
            <a:ext cx="1276709"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Chute</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Subtitle 2"/>
          <p:cNvSpPr txBox="1">
            <a:spLocks/>
          </p:cNvSpPr>
          <p:nvPr/>
        </p:nvSpPr>
        <p:spPr>
          <a:xfrm>
            <a:off x="1559310" y="2854556"/>
            <a:ext cx="1276709" cy="8583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Promesse à Abraham</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4" name="Straight Connector 53"/>
          <p:cNvCxnSpPr/>
          <p:nvPr/>
        </p:nvCxnSpPr>
        <p:spPr>
          <a:xfrm>
            <a:off x="1945524" y="3712899"/>
            <a:ext cx="31211" cy="203212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6" name="Subtitle 2"/>
          <p:cNvSpPr txBox="1">
            <a:spLocks/>
          </p:cNvSpPr>
          <p:nvPr/>
        </p:nvSpPr>
        <p:spPr>
          <a:xfrm rot="3755890">
            <a:off x="5122666" y="4315723"/>
            <a:ext cx="2226188"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Déclin d’Israël</a:t>
            </a:r>
          </a:p>
        </p:txBody>
      </p:sp>
      <p:sp>
        <p:nvSpPr>
          <p:cNvPr id="57" name="Subtitle 2"/>
          <p:cNvSpPr txBox="1">
            <a:spLocks/>
          </p:cNvSpPr>
          <p:nvPr/>
        </p:nvSpPr>
        <p:spPr>
          <a:xfrm>
            <a:off x="10808207" y="1202718"/>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Nouvelle Création</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Subtitle 2"/>
          <p:cNvSpPr txBox="1">
            <a:spLocks/>
          </p:cNvSpPr>
          <p:nvPr/>
        </p:nvSpPr>
        <p:spPr>
          <a:xfrm>
            <a:off x="10263019" y="238520"/>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Retour de Christ</a:t>
            </a:r>
          </a:p>
        </p:txBody>
      </p:sp>
      <p:sp>
        <p:nvSpPr>
          <p:cNvPr id="59" name="Subtitle 2"/>
          <p:cNvSpPr txBox="1">
            <a:spLocks/>
          </p:cNvSpPr>
          <p:nvPr/>
        </p:nvSpPr>
        <p:spPr>
          <a:xfrm>
            <a:off x="1023973" y="5844700"/>
            <a:ext cx="604816"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Gen</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1-3</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Subtitle 2"/>
          <p:cNvSpPr txBox="1">
            <a:spLocks/>
          </p:cNvSpPr>
          <p:nvPr/>
        </p:nvSpPr>
        <p:spPr>
          <a:xfrm>
            <a:off x="2037725" y="5829324"/>
            <a:ext cx="1222858"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Subtitle 2"/>
          <p:cNvSpPr txBox="1">
            <a:spLocks/>
          </p:cNvSpPr>
          <p:nvPr/>
        </p:nvSpPr>
        <p:spPr>
          <a:xfrm>
            <a:off x="6739017" y="5243089"/>
            <a:ext cx="1122331"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Retour de Exil</a:t>
            </a:r>
          </a:p>
        </p:txBody>
      </p:sp>
      <p:sp>
        <p:nvSpPr>
          <p:cNvPr id="63" name="Subtitle 2"/>
          <p:cNvSpPr txBox="1">
            <a:spLocks/>
          </p:cNvSpPr>
          <p:nvPr/>
        </p:nvSpPr>
        <p:spPr>
          <a:xfrm>
            <a:off x="1945524" y="5846265"/>
            <a:ext cx="890495"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Gen</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12 - </a:t>
            </a: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Exod</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 18</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Subtitle 2"/>
          <p:cNvSpPr txBox="1">
            <a:spLocks/>
          </p:cNvSpPr>
          <p:nvPr/>
        </p:nvSpPr>
        <p:spPr>
          <a:xfrm>
            <a:off x="2836019" y="5852007"/>
            <a:ext cx="655002"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a:ln>
                  <a:noFill/>
                </a:ln>
                <a:solidFill>
                  <a:prstClr val="black"/>
                </a:solidFill>
                <a:effectLst/>
                <a:uLnTx/>
                <a:uFillTx/>
                <a:latin typeface="Calibri" panose="020F0502020204030204"/>
                <a:ea typeface="+mn-ea"/>
                <a:cs typeface="+mn-cs"/>
              </a:rPr>
              <a:t>Ex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19 - Lev</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Subtitle 2"/>
          <p:cNvSpPr txBox="1">
            <a:spLocks/>
          </p:cNvSpPr>
          <p:nvPr/>
        </p:nvSpPr>
        <p:spPr>
          <a:xfrm>
            <a:off x="3572329" y="5823830"/>
            <a:ext cx="694731"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Nom - Jos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Subtitle 2"/>
          <p:cNvSpPr txBox="1">
            <a:spLocks/>
          </p:cNvSpPr>
          <p:nvPr/>
        </p:nvSpPr>
        <p:spPr>
          <a:xfrm>
            <a:off x="4803337" y="5883123"/>
            <a:ext cx="1536479"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Juges - 2 </a:t>
            </a:r>
            <a:r>
              <a:rPr kumimoji="0" lang="fr-FR" sz="1600" b="0" i="0" u="none" strike="noStrike" kern="1200" cap="none" spc="0" normalizeH="0" baseline="0" noProof="0" dirty="0" err="1">
                <a:ln>
                  <a:noFill/>
                </a:ln>
                <a:solidFill>
                  <a:prstClr val="black"/>
                </a:solidFill>
                <a:effectLst/>
                <a:uLnTx/>
                <a:uFillTx/>
                <a:latin typeface="Calibri" panose="020F0502020204030204"/>
                <a:ea typeface="+mn-ea"/>
                <a:cs typeface="+mn-cs"/>
              </a:rPr>
              <a:t>Chron</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Subtitle 2"/>
          <p:cNvSpPr txBox="1">
            <a:spLocks/>
          </p:cNvSpPr>
          <p:nvPr/>
        </p:nvSpPr>
        <p:spPr>
          <a:xfrm rot="19529158">
            <a:off x="5837193" y="2558938"/>
            <a:ext cx="2136637"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Message d’espoir des prophètes</a:t>
            </a:r>
          </a:p>
        </p:txBody>
      </p:sp>
      <p:grpSp>
        <p:nvGrpSpPr>
          <p:cNvPr id="72" name="Group 71"/>
          <p:cNvGrpSpPr/>
          <p:nvPr/>
        </p:nvGrpSpPr>
        <p:grpSpPr>
          <a:xfrm>
            <a:off x="8965689" y="1133652"/>
            <a:ext cx="466334" cy="450302"/>
            <a:chOff x="9091465" y="1171464"/>
            <a:chExt cx="550647" cy="480849"/>
          </a:xfrm>
        </p:grpSpPr>
        <p:sp>
          <p:nvSpPr>
            <p:cNvPr id="69" name="Oval 68"/>
            <p:cNvSpPr/>
            <p:nvPr/>
          </p:nvSpPr>
          <p:spPr>
            <a:xfrm>
              <a:off x="9195758" y="1314538"/>
              <a:ext cx="172529" cy="1560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Oval 69"/>
            <p:cNvSpPr/>
            <p:nvPr/>
          </p:nvSpPr>
          <p:spPr>
            <a:xfrm>
              <a:off x="9368287" y="1325999"/>
              <a:ext cx="172529" cy="156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Chord 70"/>
            <p:cNvSpPr/>
            <p:nvPr/>
          </p:nvSpPr>
          <p:spPr>
            <a:xfrm rot="6807065">
              <a:off x="9126364" y="1136565"/>
              <a:ext cx="480849" cy="550647"/>
            </a:xfrm>
            <a:prstGeom prst="chor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3" name="Subtitle 2"/>
          <p:cNvSpPr txBox="1">
            <a:spLocks/>
          </p:cNvSpPr>
          <p:nvPr/>
        </p:nvSpPr>
        <p:spPr>
          <a:xfrm>
            <a:off x="9024939" y="615416"/>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Ascension</a:t>
            </a:r>
          </a:p>
        </p:txBody>
      </p:sp>
      <p:sp>
        <p:nvSpPr>
          <p:cNvPr id="78" name="Subtitle 2"/>
          <p:cNvSpPr txBox="1">
            <a:spLocks/>
          </p:cNvSpPr>
          <p:nvPr/>
        </p:nvSpPr>
        <p:spPr>
          <a:xfrm>
            <a:off x="1120493" y="358750"/>
            <a:ext cx="3230688" cy="86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3600" b="1" i="0" u="none" strike="noStrike" kern="1200" cap="none" spc="0" normalizeH="0" baseline="0" noProof="0" dirty="0">
                <a:ln>
                  <a:noFill/>
                </a:ln>
                <a:solidFill>
                  <a:prstClr val="black"/>
                </a:solidFill>
                <a:effectLst/>
                <a:uLnTx/>
                <a:uFillTx/>
                <a:latin typeface="Calibri" panose="020F0502020204030204"/>
                <a:ea typeface="+mn-ea"/>
                <a:cs typeface="+mn-cs"/>
              </a:rPr>
              <a:t>Le plan de Dieu</a:t>
            </a:r>
            <a:endParaRPr kumimoji="0" lang="fr-FR"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Subtitle 2"/>
          <p:cNvSpPr txBox="1">
            <a:spLocks/>
          </p:cNvSpPr>
          <p:nvPr/>
        </p:nvSpPr>
        <p:spPr>
          <a:xfrm>
            <a:off x="9520644" y="3004870"/>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Maintenant et pas encore</a:t>
            </a:r>
          </a:p>
        </p:txBody>
      </p:sp>
      <p:sp>
        <p:nvSpPr>
          <p:cNvPr id="40" name="Rectangle 39">
            <a:extLst>
              <a:ext uri="{FF2B5EF4-FFF2-40B4-BE49-F238E27FC236}">
                <a16:creationId xmlns:a16="http://schemas.microsoft.com/office/drawing/2014/main" id="{A3C822F5-8987-4B13-9387-49A897ED29FE}"/>
              </a:ext>
            </a:extLst>
          </p:cNvPr>
          <p:cNvSpPr/>
          <p:nvPr/>
        </p:nvSpPr>
        <p:spPr>
          <a:xfrm>
            <a:off x="10890263" y="5247056"/>
            <a:ext cx="836128" cy="995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Subtitle 2">
            <a:extLst>
              <a:ext uri="{FF2B5EF4-FFF2-40B4-BE49-F238E27FC236}">
                <a16:creationId xmlns:a16="http://schemas.microsoft.com/office/drawing/2014/main" id="{4BA4F9CA-4ECC-445A-A84C-032C426FD285}"/>
              </a:ext>
            </a:extLst>
          </p:cNvPr>
          <p:cNvSpPr txBox="1">
            <a:spLocks/>
          </p:cNvSpPr>
          <p:nvPr/>
        </p:nvSpPr>
        <p:spPr>
          <a:xfrm>
            <a:off x="8622513" y="5900598"/>
            <a:ext cx="2224354" cy="3873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Evangiles - Apocalypse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6814267-C5A2-40CC-B701-9A2D1EFC462B}"/>
              </a:ext>
            </a:extLst>
          </p:cNvPr>
          <p:cNvSpPr/>
          <p:nvPr/>
        </p:nvSpPr>
        <p:spPr>
          <a:xfrm>
            <a:off x="6823138" y="215995"/>
            <a:ext cx="5159833" cy="6426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3D2A38CE-195C-4C4A-8325-52BB5DC13337}"/>
              </a:ext>
            </a:extLst>
          </p:cNvPr>
          <p:cNvSpPr/>
          <p:nvPr/>
        </p:nvSpPr>
        <p:spPr>
          <a:xfrm rot="19874621">
            <a:off x="5238354" y="1673062"/>
            <a:ext cx="2119392" cy="1836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Subtitle 2"/>
          <p:cNvSpPr txBox="1">
            <a:spLocks/>
          </p:cNvSpPr>
          <p:nvPr/>
        </p:nvSpPr>
        <p:spPr>
          <a:xfrm>
            <a:off x="6436508" y="5934001"/>
            <a:ext cx="2224354" cy="3873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Daniel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618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913" y="2638370"/>
            <a:ext cx="1276709" cy="432373"/>
          </a:xfrm>
        </p:spPr>
        <p:txBody>
          <a:bodyPr>
            <a:noAutofit/>
          </a:bodyPr>
          <a:lstStyle/>
          <a:p>
            <a:r>
              <a:rPr lang="fr-FR" sz="2000" dirty="0"/>
              <a:t>Création</a:t>
            </a:r>
            <a:endParaRPr lang="fr-FR" dirty="0"/>
          </a:p>
        </p:txBody>
      </p:sp>
      <p:cxnSp>
        <p:nvCxnSpPr>
          <p:cNvPr id="15" name="Straight Connector 14"/>
          <p:cNvCxnSpPr/>
          <p:nvPr/>
        </p:nvCxnSpPr>
        <p:spPr>
          <a:xfrm flipV="1">
            <a:off x="5509206" y="1350514"/>
            <a:ext cx="3121719" cy="2068958"/>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9941" y="3108960"/>
            <a:ext cx="2957" cy="2702375"/>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82270" y="934833"/>
            <a:ext cx="342669" cy="535770"/>
            <a:chOff x="2944368" y="4639734"/>
            <a:chExt cx="342669" cy="535770"/>
          </a:xfrm>
        </p:grpSpPr>
        <p:cxnSp>
          <p:nvCxnSpPr>
            <p:cNvPr id="19" name="Straight Connector 18"/>
            <p:cNvCxnSpPr/>
            <p:nvPr/>
          </p:nvCxnSpPr>
          <p:spPr>
            <a:xfrm flipH="1">
              <a:off x="3115702" y="4639734"/>
              <a:ext cx="1571" cy="53577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44368" y="4786655"/>
              <a:ext cx="342669" cy="4801"/>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969941" y="5788798"/>
            <a:ext cx="10476620" cy="41646"/>
          </a:xfrm>
          <a:prstGeom prst="line">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26464" y="3108960"/>
            <a:ext cx="491281" cy="2691107"/>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69941" y="3082012"/>
            <a:ext cx="438602" cy="441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46119" y="3390424"/>
            <a:ext cx="3597276" cy="2409643"/>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09206" y="3390424"/>
            <a:ext cx="1168686" cy="2398374"/>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808207" y="1053581"/>
            <a:ext cx="44159" cy="478029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808207" y="1044991"/>
            <a:ext cx="1075472" cy="17179"/>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622513" y="1358803"/>
            <a:ext cx="76698" cy="447506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04904" y="1062170"/>
            <a:ext cx="21302" cy="4788881"/>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1" name="Subtitle 2"/>
          <p:cNvSpPr txBox="1">
            <a:spLocks/>
          </p:cNvSpPr>
          <p:nvPr/>
        </p:nvSpPr>
        <p:spPr>
          <a:xfrm rot="19529158">
            <a:off x="1733520" y="4158220"/>
            <a:ext cx="4021879"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Exode – loi – conquête - monarchie</a:t>
            </a:r>
          </a:p>
        </p:txBody>
      </p:sp>
      <p:sp>
        <p:nvSpPr>
          <p:cNvPr id="52" name="Subtitle 2"/>
          <p:cNvSpPr txBox="1">
            <a:spLocks/>
          </p:cNvSpPr>
          <p:nvPr/>
        </p:nvSpPr>
        <p:spPr>
          <a:xfrm rot="4624736">
            <a:off x="814369" y="4102468"/>
            <a:ext cx="1276709"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Chute</a:t>
            </a:r>
            <a:endParaRPr lang="fr-FR" dirty="0"/>
          </a:p>
        </p:txBody>
      </p:sp>
      <p:sp>
        <p:nvSpPr>
          <p:cNvPr id="53" name="Subtitle 2"/>
          <p:cNvSpPr txBox="1">
            <a:spLocks/>
          </p:cNvSpPr>
          <p:nvPr/>
        </p:nvSpPr>
        <p:spPr>
          <a:xfrm>
            <a:off x="1559310" y="2854556"/>
            <a:ext cx="1276709" cy="8583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Promesse à Abraham</a:t>
            </a:r>
            <a:endParaRPr lang="fr-FR" dirty="0"/>
          </a:p>
        </p:txBody>
      </p:sp>
      <p:cxnSp>
        <p:nvCxnSpPr>
          <p:cNvPr id="54" name="Straight Connector 53"/>
          <p:cNvCxnSpPr/>
          <p:nvPr/>
        </p:nvCxnSpPr>
        <p:spPr>
          <a:xfrm>
            <a:off x="1945524" y="3712899"/>
            <a:ext cx="31211" cy="203212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6" name="Subtitle 2"/>
          <p:cNvSpPr txBox="1">
            <a:spLocks/>
          </p:cNvSpPr>
          <p:nvPr/>
        </p:nvSpPr>
        <p:spPr>
          <a:xfrm rot="3755890">
            <a:off x="5002015" y="4083896"/>
            <a:ext cx="2226188"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Déclin d’Israël</a:t>
            </a:r>
          </a:p>
        </p:txBody>
      </p:sp>
      <p:sp>
        <p:nvSpPr>
          <p:cNvPr id="57" name="Subtitle 2"/>
          <p:cNvSpPr txBox="1">
            <a:spLocks/>
          </p:cNvSpPr>
          <p:nvPr/>
        </p:nvSpPr>
        <p:spPr>
          <a:xfrm>
            <a:off x="10808207" y="1202718"/>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Nouvelle Création</a:t>
            </a:r>
            <a:r>
              <a:rPr lang="fr-FR" dirty="0"/>
              <a:t> </a:t>
            </a:r>
            <a:endParaRPr lang="fr-FR" sz="2000" dirty="0"/>
          </a:p>
        </p:txBody>
      </p:sp>
      <p:sp>
        <p:nvSpPr>
          <p:cNvPr id="58" name="Subtitle 2"/>
          <p:cNvSpPr txBox="1">
            <a:spLocks/>
          </p:cNvSpPr>
          <p:nvPr/>
        </p:nvSpPr>
        <p:spPr>
          <a:xfrm>
            <a:off x="10263019" y="238520"/>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Retour de Christ</a:t>
            </a:r>
          </a:p>
        </p:txBody>
      </p:sp>
      <p:sp>
        <p:nvSpPr>
          <p:cNvPr id="59" name="Subtitle 2"/>
          <p:cNvSpPr txBox="1">
            <a:spLocks/>
          </p:cNvSpPr>
          <p:nvPr/>
        </p:nvSpPr>
        <p:spPr>
          <a:xfrm>
            <a:off x="1023973" y="5844700"/>
            <a:ext cx="604816"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600" dirty="0" err="1"/>
              <a:t>Gen</a:t>
            </a:r>
            <a:r>
              <a:rPr lang="fr-FR" sz="1600" dirty="0"/>
              <a:t> 1-3</a:t>
            </a:r>
            <a:endParaRPr lang="fr-FR" sz="1800" dirty="0"/>
          </a:p>
        </p:txBody>
      </p:sp>
      <p:sp>
        <p:nvSpPr>
          <p:cNvPr id="60" name="Subtitle 2"/>
          <p:cNvSpPr txBox="1">
            <a:spLocks/>
          </p:cNvSpPr>
          <p:nvPr/>
        </p:nvSpPr>
        <p:spPr>
          <a:xfrm>
            <a:off x="2037725" y="5829324"/>
            <a:ext cx="1222858"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fr-FR" sz="2000" dirty="0"/>
          </a:p>
        </p:txBody>
      </p:sp>
      <p:sp>
        <p:nvSpPr>
          <p:cNvPr id="62" name="Subtitle 2"/>
          <p:cNvSpPr txBox="1">
            <a:spLocks/>
          </p:cNvSpPr>
          <p:nvPr/>
        </p:nvSpPr>
        <p:spPr>
          <a:xfrm>
            <a:off x="6507360" y="5243089"/>
            <a:ext cx="1122331"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t>Retour de Exil</a:t>
            </a:r>
          </a:p>
        </p:txBody>
      </p:sp>
      <p:sp>
        <p:nvSpPr>
          <p:cNvPr id="63" name="Subtitle 2"/>
          <p:cNvSpPr txBox="1">
            <a:spLocks/>
          </p:cNvSpPr>
          <p:nvPr/>
        </p:nvSpPr>
        <p:spPr>
          <a:xfrm>
            <a:off x="1945524" y="5846265"/>
            <a:ext cx="890495"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err="1"/>
              <a:t>Gen</a:t>
            </a:r>
            <a:r>
              <a:rPr lang="fr-FR" sz="1600" dirty="0"/>
              <a:t> 12 - </a:t>
            </a:r>
            <a:r>
              <a:rPr lang="fr-FR" sz="1600" dirty="0" err="1"/>
              <a:t>Exod</a:t>
            </a:r>
            <a:r>
              <a:rPr lang="fr-FR" sz="1600" dirty="0"/>
              <a:t> 18</a:t>
            </a:r>
            <a:endParaRPr lang="fr-FR" sz="1800" dirty="0"/>
          </a:p>
        </p:txBody>
      </p:sp>
      <p:sp>
        <p:nvSpPr>
          <p:cNvPr id="64" name="Subtitle 2"/>
          <p:cNvSpPr txBox="1">
            <a:spLocks/>
          </p:cNvSpPr>
          <p:nvPr/>
        </p:nvSpPr>
        <p:spPr>
          <a:xfrm>
            <a:off x="2836019" y="5852007"/>
            <a:ext cx="655002"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a:t>Ex </a:t>
            </a:r>
            <a:r>
              <a:rPr lang="fr-FR" sz="1600" dirty="0"/>
              <a:t>19 - Lev</a:t>
            </a:r>
            <a:endParaRPr lang="fr-FR" sz="1800" dirty="0"/>
          </a:p>
        </p:txBody>
      </p:sp>
      <p:sp>
        <p:nvSpPr>
          <p:cNvPr id="65" name="Subtitle 2"/>
          <p:cNvSpPr txBox="1">
            <a:spLocks/>
          </p:cNvSpPr>
          <p:nvPr/>
        </p:nvSpPr>
        <p:spPr>
          <a:xfrm>
            <a:off x="3572329" y="5823830"/>
            <a:ext cx="694731"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Nom - Jos</a:t>
            </a:r>
            <a:endParaRPr lang="fr-FR" sz="1800" dirty="0"/>
          </a:p>
        </p:txBody>
      </p:sp>
      <p:sp>
        <p:nvSpPr>
          <p:cNvPr id="66" name="Subtitle 2"/>
          <p:cNvSpPr txBox="1">
            <a:spLocks/>
          </p:cNvSpPr>
          <p:nvPr/>
        </p:nvSpPr>
        <p:spPr>
          <a:xfrm>
            <a:off x="4456315" y="5826071"/>
            <a:ext cx="855030"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Juges - 2 </a:t>
            </a:r>
            <a:r>
              <a:rPr lang="fr-FR" sz="1600" dirty="0" err="1"/>
              <a:t>Chron</a:t>
            </a:r>
            <a:endParaRPr lang="fr-FR" sz="1800" dirty="0"/>
          </a:p>
        </p:txBody>
      </p:sp>
      <p:sp>
        <p:nvSpPr>
          <p:cNvPr id="67" name="Subtitle 2"/>
          <p:cNvSpPr txBox="1">
            <a:spLocks/>
          </p:cNvSpPr>
          <p:nvPr/>
        </p:nvSpPr>
        <p:spPr>
          <a:xfrm>
            <a:off x="5565715" y="5888363"/>
            <a:ext cx="2224354" cy="3873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Esdras </a:t>
            </a:r>
            <a:r>
              <a:rPr lang="fr-FR" sz="1600"/>
              <a:t>- Malachie</a:t>
            </a:r>
            <a:endParaRPr lang="fr-FR" sz="1800" dirty="0"/>
          </a:p>
        </p:txBody>
      </p:sp>
      <p:sp>
        <p:nvSpPr>
          <p:cNvPr id="68" name="Subtitle 2"/>
          <p:cNvSpPr txBox="1">
            <a:spLocks/>
          </p:cNvSpPr>
          <p:nvPr/>
        </p:nvSpPr>
        <p:spPr>
          <a:xfrm rot="19529158">
            <a:off x="5837193" y="2558938"/>
            <a:ext cx="2136637"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Message d’espoir des prophètes</a:t>
            </a:r>
          </a:p>
        </p:txBody>
      </p:sp>
      <p:grpSp>
        <p:nvGrpSpPr>
          <p:cNvPr id="72" name="Group 71"/>
          <p:cNvGrpSpPr/>
          <p:nvPr/>
        </p:nvGrpSpPr>
        <p:grpSpPr>
          <a:xfrm>
            <a:off x="8965689" y="1133652"/>
            <a:ext cx="466334" cy="450302"/>
            <a:chOff x="9091465" y="1171464"/>
            <a:chExt cx="550647" cy="480849"/>
          </a:xfrm>
        </p:grpSpPr>
        <p:sp>
          <p:nvSpPr>
            <p:cNvPr id="69" name="Oval 68"/>
            <p:cNvSpPr/>
            <p:nvPr/>
          </p:nvSpPr>
          <p:spPr>
            <a:xfrm>
              <a:off x="9195758" y="1314538"/>
              <a:ext cx="172529" cy="1560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9368287" y="1325999"/>
              <a:ext cx="172529" cy="156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hord 70"/>
            <p:cNvSpPr/>
            <p:nvPr/>
          </p:nvSpPr>
          <p:spPr>
            <a:xfrm rot="6807065">
              <a:off x="9126364" y="1136565"/>
              <a:ext cx="480849" cy="550647"/>
            </a:xfrm>
            <a:prstGeom prst="chor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Subtitle 2"/>
          <p:cNvSpPr txBox="1">
            <a:spLocks/>
          </p:cNvSpPr>
          <p:nvPr/>
        </p:nvSpPr>
        <p:spPr>
          <a:xfrm>
            <a:off x="9024939" y="615416"/>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Ascension</a:t>
            </a:r>
          </a:p>
        </p:txBody>
      </p:sp>
      <p:sp>
        <p:nvSpPr>
          <p:cNvPr id="78" name="Subtitle 2"/>
          <p:cNvSpPr txBox="1">
            <a:spLocks/>
          </p:cNvSpPr>
          <p:nvPr/>
        </p:nvSpPr>
        <p:spPr>
          <a:xfrm>
            <a:off x="1120493" y="358750"/>
            <a:ext cx="3230688" cy="86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3600" b="1" dirty="0"/>
              <a:t>Le plan de Dieu</a:t>
            </a:r>
            <a:endParaRPr lang="fr-FR" sz="4000" b="1" dirty="0"/>
          </a:p>
        </p:txBody>
      </p:sp>
      <p:sp>
        <p:nvSpPr>
          <p:cNvPr id="2" name="Rectangle 1"/>
          <p:cNvSpPr/>
          <p:nvPr/>
        </p:nvSpPr>
        <p:spPr>
          <a:xfrm>
            <a:off x="8558122" y="238520"/>
            <a:ext cx="3526793" cy="6017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04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913" y="2638370"/>
            <a:ext cx="1276709" cy="432373"/>
          </a:xfrm>
        </p:spPr>
        <p:txBody>
          <a:bodyPr>
            <a:noAutofit/>
          </a:bodyPr>
          <a:lstStyle/>
          <a:p>
            <a:r>
              <a:rPr lang="fr-FR" sz="2000" dirty="0"/>
              <a:t>Création</a:t>
            </a:r>
            <a:endParaRPr lang="fr-FR" dirty="0"/>
          </a:p>
        </p:txBody>
      </p:sp>
      <p:cxnSp>
        <p:nvCxnSpPr>
          <p:cNvPr id="15" name="Straight Connector 14"/>
          <p:cNvCxnSpPr/>
          <p:nvPr/>
        </p:nvCxnSpPr>
        <p:spPr>
          <a:xfrm flipV="1">
            <a:off x="5509206" y="1350514"/>
            <a:ext cx="3121719" cy="2068958"/>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9941" y="3108960"/>
            <a:ext cx="2957" cy="2702375"/>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82270" y="934833"/>
            <a:ext cx="342669" cy="535770"/>
            <a:chOff x="2944368" y="4639734"/>
            <a:chExt cx="342669" cy="535770"/>
          </a:xfrm>
        </p:grpSpPr>
        <p:cxnSp>
          <p:nvCxnSpPr>
            <p:cNvPr id="19" name="Straight Connector 18"/>
            <p:cNvCxnSpPr/>
            <p:nvPr/>
          </p:nvCxnSpPr>
          <p:spPr>
            <a:xfrm flipH="1">
              <a:off x="3115702" y="4639734"/>
              <a:ext cx="1571" cy="53577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44368" y="4786655"/>
              <a:ext cx="342669" cy="4801"/>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969941" y="5788798"/>
            <a:ext cx="10476620" cy="41646"/>
          </a:xfrm>
          <a:prstGeom prst="line">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26464" y="3108960"/>
            <a:ext cx="491281" cy="2691107"/>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69941" y="3082012"/>
            <a:ext cx="438602" cy="441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46119" y="3390424"/>
            <a:ext cx="3597276" cy="2409643"/>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09206" y="3390424"/>
            <a:ext cx="1168686" cy="2398374"/>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808207" y="1053581"/>
            <a:ext cx="44159" cy="478029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808207" y="1044991"/>
            <a:ext cx="1075472" cy="17179"/>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622513" y="1358803"/>
            <a:ext cx="76698" cy="447506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04904" y="1062170"/>
            <a:ext cx="21302" cy="4788881"/>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1" name="Subtitle 2"/>
          <p:cNvSpPr txBox="1">
            <a:spLocks/>
          </p:cNvSpPr>
          <p:nvPr/>
        </p:nvSpPr>
        <p:spPr>
          <a:xfrm rot="19529158">
            <a:off x="1733520" y="4158220"/>
            <a:ext cx="4021879"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Exode – loi – conquête - monarchie</a:t>
            </a:r>
          </a:p>
        </p:txBody>
      </p:sp>
      <p:sp>
        <p:nvSpPr>
          <p:cNvPr id="52" name="Subtitle 2"/>
          <p:cNvSpPr txBox="1">
            <a:spLocks/>
          </p:cNvSpPr>
          <p:nvPr/>
        </p:nvSpPr>
        <p:spPr>
          <a:xfrm rot="4624736">
            <a:off x="814369" y="4102468"/>
            <a:ext cx="1276709"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Chute</a:t>
            </a:r>
            <a:endParaRPr lang="fr-FR" dirty="0"/>
          </a:p>
        </p:txBody>
      </p:sp>
      <p:sp>
        <p:nvSpPr>
          <p:cNvPr id="53" name="Subtitle 2"/>
          <p:cNvSpPr txBox="1">
            <a:spLocks/>
          </p:cNvSpPr>
          <p:nvPr/>
        </p:nvSpPr>
        <p:spPr>
          <a:xfrm>
            <a:off x="1559310" y="2854556"/>
            <a:ext cx="1276709" cy="8583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Promesse à Abraham</a:t>
            </a:r>
            <a:endParaRPr lang="fr-FR" dirty="0"/>
          </a:p>
        </p:txBody>
      </p:sp>
      <p:cxnSp>
        <p:nvCxnSpPr>
          <p:cNvPr id="54" name="Straight Connector 53"/>
          <p:cNvCxnSpPr/>
          <p:nvPr/>
        </p:nvCxnSpPr>
        <p:spPr>
          <a:xfrm>
            <a:off x="1945524" y="3712899"/>
            <a:ext cx="31211" cy="203212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6" name="Subtitle 2"/>
          <p:cNvSpPr txBox="1">
            <a:spLocks/>
          </p:cNvSpPr>
          <p:nvPr/>
        </p:nvSpPr>
        <p:spPr>
          <a:xfrm rot="3755890">
            <a:off x="5002015" y="4083896"/>
            <a:ext cx="2226188"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Déclin d’Israël</a:t>
            </a:r>
          </a:p>
        </p:txBody>
      </p:sp>
      <p:sp>
        <p:nvSpPr>
          <p:cNvPr id="57" name="Subtitle 2"/>
          <p:cNvSpPr txBox="1">
            <a:spLocks/>
          </p:cNvSpPr>
          <p:nvPr/>
        </p:nvSpPr>
        <p:spPr>
          <a:xfrm>
            <a:off x="10808207" y="1202718"/>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Nouvelle Création</a:t>
            </a:r>
            <a:r>
              <a:rPr lang="fr-FR" dirty="0"/>
              <a:t> </a:t>
            </a:r>
            <a:endParaRPr lang="fr-FR" sz="2000" dirty="0"/>
          </a:p>
        </p:txBody>
      </p:sp>
      <p:sp>
        <p:nvSpPr>
          <p:cNvPr id="58" name="Subtitle 2"/>
          <p:cNvSpPr txBox="1">
            <a:spLocks/>
          </p:cNvSpPr>
          <p:nvPr/>
        </p:nvSpPr>
        <p:spPr>
          <a:xfrm>
            <a:off x="10263019" y="238520"/>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Retour de Christ</a:t>
            </a:r>
          </a:p>
        </p:txBody>
      </p:sp>
      <p:sp>
        <p:nvSpPr>
          <p:cNvPr id="59" name="Subtitle 2"/>
          <p:cNvSpPr txBox="1">
            <a:spLocks/>
          </p:cNvSpPr>
          <p:nvPr/>
        </p:nvSpPr>
        <p:spPr>
          <a:xfrm>
            <a:off x="1023973" y="5844700"/>
            <a:ext cx="604816"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600" dirty="0" err="1"/>
              <a:t>Gen</a:t>
            </a:r>
            <a:r>
              <a:rPr lang="fr-FR" sz="1600" dirty="0"/>
              <a:t> 1-3</a:t>
            </a:r>
            <a:endParaRPr lang="fr-FR" sz="1800" dirty="0"/>
          </a:p>
        </p:txBody>
      </p:sp>
      <p:sp>
        <p:nvSpPr>
          <p:cNvPr id="60" name="Subtitle 2"/>
          <p:cNvSpPr txBox="1">
            <a:spLocks/>
          </p:cNvSpPr>
          <p:nvPr/>
        </p:nvSpPr>
        <p:spPr>
          <a:xfrm>
            <a:off x="2037725" y="5829324"/>
            <a:ext cx="1222858"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fr-FR" sz="2000" dirty="0"/>
          </a:p>
        </p:txBody>
      </p:sp>
      <p:sp>
        <p:nvSpPr>
          <p:cNvPr id="62" name="Subtitle 2"/>
          <p:cNvSpPr txBox="1">
            <a:spLocks/>
          </p:cNvSpPr>
          <p:nvPr/>
        </p:nvSpPr>
        <p:spPr>
          <a:xfrm>
            <a:off x="6507360" y="5243089"/>
            <a:ext cx="1122331"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t>Retour de Exil</a:t>
            </a:r>
          </a:p>
        </p:txBody>
      </p:sp>
      <p:sp>
        <p:nvSpPr>
          <p:cNvPr id="63" name="Subtitle 2"/>
          <p:cNvSpPr txBox="1">
            <a:spLocks/>
          </p:cNvSpPr>
          <p:nvPr/>
        </p:nvSpPr>
        <p:spPr>
          <a:xfrm>
            <a:off x="1945524" y="5846265"/>
            <a:ext cx="890495"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err="1"/>
              <a:t>Gen</a:t>
            </a:r>
            <a:r>
              <a:rPr lang="fr-FR" sz="1600" dirty="0"/>
              <a:t> 12 - </a:t>
            </a:r>
            <a:r>
              <a:rPr lang="fr-FR" sz="1600" dirty="0" err="1"/>
              <a:t>Exod</a:t>
            </a:r>
            <a:r>
              <a:rPr lang="fr-FR" sz="1600" dirty="0"/>
              <a:t> 18</a:t>
            </a:r>
            <a:endParaRPr lang="fr-FR" sz="1800" dirty="0"/>
          </a:p>
        </p:txBody>
      </p:sp>
      <p:sp>
        <p:nvSpPr>
          <p:cNvPr id="64" name="Subtitle 2"/>
          <p:cNvSpPr txBox="1">
            <a:spLocks/>
          </p:cNvSpPr>
          <p:nvPr/>
        </p:nvSpPr>
        <p:spPr>
          <a:xfrm>
            <a:off x="2836019" y="5852007"/>
            <a:ext cx="655002"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a:t>Ex </a:t>
            </a:r>
            <a:r>
              <a:rPr lang="fr-FR" sz="1600" dirty="0"/>
              <a:t>19 - Lev</a:t>
            </a:r>
            <a:endParaRPr lang="fr-FR" sz="1800" dirty="0"/>
          </a:p>
        </p:txBody>
      </p:sp>
      <p:sp>
        <p:nvSpPr>
          <p:cNvPr id="65" name="Subtitle 2"/>
          <p:cNvSpPr txBox="1">
            <a:spLocks/>
          </p:cNvSpPr>
          <p:nvPr/>
        </p:nvSpPr>
        <p:spPr>
          <a:xfrm>
            <a:off x="3572329" y="5823830"/>
            <a:ext cx="694731"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Nom - Jos</a:t>
            </a:r>
            <a:endParaRPr lang="fr-FR" sz="1800" dirty="0"/>
          </a:p>
        </p:txBody>
      </p:sp>
      <p:sp>
        <p:nvSpPr>
          <p:cNvPr id="66" name="Subtitle 2"/>
          <p:cNvSpPr txBox="1">
            <a:spLocks/>
          </p:cNvSpPr>
          <p:nvPr/>
        </p:nvSpPr>
        <p:spPr>
          <a:xfrm>
            <a:off x="4456315" y="5826071"/>
            <a:ext cx="855030"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Juges - 2 </a:t>
            </a:r>
            <a:r>
              <a:rPr lang="fr-FR" sz="1600" dirty="0" err="1"/>
              <a:t>Chron</a:t>
            </a:r>
            <a:endParaRPr lang="fr-FR" sz="1800" dirty="0"/>
          </a:p>
        </p:txBody>
      </p:sp>
      <p:sp>
        <p:nvSpPr>
          <p:cNvPr id="67" name="Subtitle 2"/>
          <p:cNvSpPr txBox="1">
            <a:spLocks/>
          </p:cNvSpPr>
          <p:nvPr/>
        </p:nvSpPr>
        <p:spPr>
          <a:xfrm>
            <a:off x="5565715" y="5888363"/>
            <a:ext cx="2224354" cy="3873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Esdras </a:t>
            </a:r>
            <a:r>
              <a:rPr lang="fr-FR" sz="1600"/>
              <a:t>- Malachie</a:t>
            </a:r>
            <a:endParaRPr lang="fr-FR" sz="1800" dirty="0"/>
          </a:p>
        </p:txBody>
      </p:sp>
      <p:sp>
        <p:nvSpPr>
          <p:cNvPr id="68" name="Subtitle 2"/>
          <p:cNvSpPr txBox="1">
            <a:spLocks/>
          </p:cNvSpPr>
          <p:nvPr/>
        </p:nvSpPr>
        <p:spPr>
          <a:xfrm rot="19529158">
            <a:off x="5837193" y="2558938"/>
            <a:ext cx="2136637"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Message d’espoir des prophètes</a:t>
            </a:r>
          </a:p>
        </p:txBody>
      </p:sp>
      <p:grpSp>
        <p:nvGrpSpPr>
          <p:cNvPr id="72" name="Group 71"/>
          <p:cNvGrpSpPr/>
          <p:nvPr/>
        </p:nvGrpSpPr>
        <p:grpSpPr>
          <a:xfrm>
            <a:off x="8965689" y="1133652"/>
            <a:ext cx="466334" cy="450302"/>
            <a:chOff x="9091465" y="1171464"/>
            <a:chExt cx="550647" cy="480849"/>
          </a:xfrm>
        </p:grpSpPr>
        <p:sp>
          <p:nvSpPr>
            <p:cNvPr id="69" name="Oval 68"/>
            <p:cNvSpPr/>
            <p:nvPr/>
          </p:nvSpPr>
          <p:spPr>
            <a:xfrm>
              <a:off x="9195758" y="1314538"/>
              <a:ext cx="172529" cy="1560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9368287" y="1325999"/>
              <a:ext cx="172529" cy="156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hord 70"/>
            <p:cNvSpPr/>
            <p:nvPr/>
          </p:nvSpPr>
          <p:spPr>
            <a:xfrm rot="6807065">
              <a:off x="9126364" y="1136565"/>
              <a:ext cx="480849" cy="550647"/>
            </a:xfrm>
            <a:prstGeom prst="chor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Subtitle 2"/>
          <p:cNvSpPr txBox="1">
            <a:spLocks/>
          </p:cNvSpPr>
          <p:nvPr/>
        </p:nvSpPr>
        <p:spPr>
          <a:xfrm>
            <a:off x="9024939" y="615416"/>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Ascension</a:t>
            </a:r>
          </a:p>
        </p:txBody>
      </p:sp>
      <p:sp>
        <p:nvSpPr>
          <p:cNvPr id="78" name="Subtitle 2"/>
          <p:cNvSpPr txBox="1">
            <a:spLocks/>
          </p:cNvSpPr>
          <p:nvPr/>
        </p:nvSpPr>
        <p:spPr>
          <a:xfrm>
            <a:off x="1120493" y="358750"/>
            <a:ext cx="3230688" cy="86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3600" b="1" dirty="0"/>
              <a:t>Le plan de Dieu</a:t>
            </a:r>
            <a:endParaRPr lang="fr-FR" sz="4000" b="1" dirty="0"/>
          </a:p>
        </p:txBody>
      </p:sp>
      <p:sp>
        <p:nvSpPr>
          <p:cNvPr id="2" name="Rectangle 1"/>
          <p:cNvSpPr/>
          <p:nvPr/>
        </p:nvSpPr>
        <p:spPr>
          <a:xfrm>
            <a:off x="10331899" y="238520"/>
            <a:ext cx="1753016" cy="6017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0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913" y="2638370"/>
            <a:ext cx="1276709" cy="432373"/>
          </a:xfrm>
        </p:spPr>
        <p:txBody>
          <a:bodyPr>
            <a:noAutofit/>
          </a:bodyPr>
          <a:lstStyle/>
          <a:p>
            <a:r>
              <a:rPr lang="fr-FR" sz="2000" dirty="0"/>
              <a:t>Création</a:t>
            </a:r>
            <a:endParaRPr lang="fr-FR" dirty="0"/>
          </a:p>
        </p:txBody>
      </p:sp>
      <p:cxnSp>
        <p:nvCxnSpPr>
          <p:cNvPr id="15" name="Straight Connector 14"/>
          <p:cNvCxnSpPr/>
          <p:nvPr/>
        </p:nvCxnSpPr>
        <p:spPr>
          <a:xfrm flipV="1">
            <a:off x="5509206" y="1350514"/>
            <a:ext cx="3121719" cy="2068958"/>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9941" y="3108960"/>
            <a:ext cx="2957" cy="2702375"/>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8682270" y="934833"/>
            <a:ext cx="342669" cy="535770"/>
            <a:chOff x="2944368" y="4639734"/>
            <a:chExt cx="342669" cy="535770"/>
          </a:xfrm>
        </p:grpSpPr>
        <p:cxnSp>
          <p:nvCxnSpPr>
            <p:cNvPr id="19" name="Straight Connector 18"/>
            <p:cNvCxnSpPr/>
            <p:nvPr/>
          </p:nvCxnSpPr>
          <p:spPr>
            <a:xfrm flipH="1">
              <a:off x="3115702" y="4639734"/>
              <a:ext cx="1571" cy="535770"/>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944368" y="4786655"/>
              <a:ext cx="342669" cy="4801"/>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969941" y="5788798"/>
            <a:ext cx="10476620" cy="41646"/>
          </a:xfrm>
          <a:prstGeom prst="line">
            <a:avLst/>
          </a:prstGeom>
          <a:ln w="508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26464" y="3108960"/>
            <a:ext cx="491281" cy="2691107"/>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69941" y="3082012"/>
            <a:ext cx="438602" cy="441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946119" y="3390424"/>
            <a:ext cx="3597276" cy="2409643"/>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09206" y="3390424"/>
            <a:ext cx="1168686" cy="2398374"/>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808207" y="1086534"/>
            <a:ext cx="44159" cy="4780291"/>
          </a:xfrm>
          <a:prstGeom prst="line">
            <a:avLst/>
          </a:prstGeom>
          <a:ln w="508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0808207" y="1044991"/>
            <a:ext cx="1075472" cy="17179"/>
          </a:xfrm>
          <a:prstGeom prst="line">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622513" y="1358803"/>
            <a:ext cx="76698" cy="4475069"/>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504904" y="1062170"/>
            <a:ext cx="21302" cy="4788881"/>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1" name="Subtitle 2"/>
          <p:cNvSpPr txBox="1">
            <a:spLocks/>
          </p:cNvSpPr>
          <p:nvPr/>
        </p:nvSpPr>
        <p:spPr>
          <a:xfrm rot="19529158">
            <a:off x="1733520" y="4158220"/>
            <a:ext cx="4021879"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Exode – loi – conquête - monarchie</a:t>
            </a:r>
          </a:p>
        </p:txBody>
      </p:sp>
      <p:sp>
        <p:nvSpPr>
          <p:cNvPr id="52" name="Subtitle 2"/>
          <p:cNvSpPr txBox="1">
            <a:spLocks/>
          </p:cNvSpPr>
          <p:nvPr/>
        </p:nvSpPr>
        <p:spPr>
          <a:xfrm rot="4624736">
            <a:off x="814369" y="4102468"/>
            <a:ext cx="1276709"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Chute</a:t>
            </a:r>
            <a:endParaRPr lang="fr-FR" dirty="0"/>
          </a:p>
        </p:txBody>
      </p:sp>
      <p:sp>
        <p:nvSpPr>
          <p:cNvPr id="53" name="Subtitle 2"/>
          <p:cNvSpPr txBox="1">
            <a:spLocks/>
          </p:cNvSpPr>
          <p:nvPr/>
        </p:nvSpPr>
        <p:spPr>
          <a:xfrm>
            <a:off x="1559310" y="2854556"/>
            <a:ext cx="1276709" cy="8583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Promesse à Abraham</a:t>
            </a:r>
            <a:endParaRPr lang="fr-FR" dirty="0"/>
          </a:p>
        </p:txBody>
      </p:sp>
      <p:cxnSp>
        <p:nvCxnSpPr>
          <p:cNvPr id="54" name="Straight Connector 53"/>
          <p:cNvCxnSpPr/>
          <p:nvPr/>
        </p:nvCxnSpPr>
        <p:spPr>
          <a:xfrm>
            <a:off x="1945524" y="3712899"/>
            <a:ext cx="31211" cy="2032125"/>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6" name="Subtitle 2"/>
          <p:cNvSpPr txBox="1">
            <a:spLocks/>
          </p:cNvSpPr>
          <p:nvPr/>
        </p:nvSpPr>
        <p:spPr>
          <a:xfrm rot="3755890">
            <a:off x="5002015" y="4083896"/>
            <a:ext cx="2226188"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Déclin d’Israël</a:t>
            </a:r>
          </a:p>
        </p:txBody>
      </p:sp>
      <p:sp>
        <p:nvSpPr>
          <p:cNvPr id="57" name="Subtitle 2"/>
          <p:cNvSpPr txBox="1">
            <a:spLocks/>
          </p:cNvSpPr>
          <p:nvPr/>
        </p:nvSpPr>
        <p:spPr>
          <a:xfrm>
            <a:off x="10808207" y="1202718"/>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Nouvelle Création</a:t>
            </a:r>
            <a:r>
              <a:rPr lang="fr-FR" dirty="0"/>
              <a:t> </a:t>
            </a:r>
            <a:endParaRPr lang="fr-FR" sz="2000" dirty="0"/>
          </a:p>
        </p:txBody>
      </p:sp>
      <p:sp>
        <p:nvSpPr>
          <p:cNvPr id="58" name="Subtitle 2"/>
          <p:cNvSpPr txBox="1">
            <a:spLocks/>
          </p:cNvSpPr>
          <p:nvPr/>
        </p:nvSpPr>
        <p:spPr>
          <a:xfrm>
            <a:off x="10263019" y="238520"/>
            <a:ext cx="1276709"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Retour de Christ</a:t>
            </a:r>
          </a:p>
        </p:txBody>
      </p:sp>
      <p:sp>
        <p:nvSpPr>
          <p:cNvPr id="59" name="Subtitle 2"/>
          <p:cNvSpPr txBox="1">
            <a:spLocks/>
          </p:cNvSpPr>
          <p:nvPr/>
        </p:nvSpPr>
        <p:spPr>
          <a:xfrm>
            <a:off x="1023973" y="5844700"/>
            <a:ext cx="604816"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600" dirty="0" err="1"/>
              <a:t>Gen</a:t>
            </a:r>
            <a:r>
              <a:rPr lang="fr-FR" sz="1600" dirty="0"/>
              <a:t> 1-3</a:t>
            </a:r>
            <a:endParaRPr lang="fr-FR" sz="1800" dirty="0"/>
          </a:p>
        </p:txBody>
      </p:sp>
      <p:sp>
        <p:nvSpPr>
          <p:cNvPr id="60" name="Subtitle 2"/>
          <p:cNvSpPr txBox="1">
            <a:spLocks/>
          </p:cNvSpPr>
          <p:nvPr/>
        </p:nvSpPr>
        <p:spPr>
          <a:xfrm>
            <a:off x="2037725" y="5829324"/>
            <a:ext cx="1222858"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fr-FR" sz="2000" dirty="0"/>
          </a:p>
        </p:txBody>
      </p:sp>
      <p:sp>
        <p:nvSpPr>
          <p:cNvPr id="62" name="Subtitle 2"/>
          <p:cNvSpPr txBox="1">
            <a:spLocks/>
          </p:cNvSpPr>
          <p:nvPr/>
        </p:nvSpPr>
        <p:spPr>
          <a:xfrm>
            <a:off x="6507360" y="5243089"/>
            <a:ext cx="1122331" cy="7175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t>Retour de Exil</a:t>
            </a:r>
          </a:p>
        </p:txBody>
      </p:sp>
      <p:sp>
        <p:nvSpPr>
          <p:cNvPr id="63" name="Subtitle 2"/>
          <p:cNvSpPr txBox="1">
            <a:spLocks/>
          </p:cNvSpPr>
          <p:nvPr/>
        </p:nvSpPr>
        <p:spPr>
          <a:xfrm>
            <a:off x="1945524" y="5846265"/>
            <a:ext cx="890495"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err="1"/>
              <a:t>Gen</a:t>
            </a:r>
            <a:r>
              <a:rPr lang="fr-FR" sz="1600" dirty="0"/>
              <a:t> 12 - </a:t>
            </a:r>
            <a:r>
              <a:rPr lang="fr-FR" sz="1600" dirty="0" err="1"/>
              <a:t>Exod</a:t>
            </a:r>
            <a:r>
              <a:rPr lang="fr-FR" sz="1600" dirty="0"/>
              <a:t> 18</a:t>
            </a:r>
            <a:endParaRPr lang="fr-FR" sz="1800" dirty="0"/>
          </a:p>
        </p:txBody>
      </p:sp>
      <p:sp>
        <p:nvSpPr>
          <p:cNvPr id="64" name="Subtitle 2"/>
          <p:cNvSpPr txBox="1">
            <a:spLocks/>
          </p:cNvSpPr>
          <p:nvPr/>
        </p:nvSpPr>
        <p:spPr>
          <a:xfrm>
            <a:off x="2836019" y="5852007"/>
            <a:ext cx="655002"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a:t>Ex </a:t>
            </a:r>
            <a:r>
              <a:rPr lang="fr-FR" sz="1600" dirty="0"/>
              <a:t>19 - Lev</a:t>
            </a:r>
            <a:endParaRPr lang="fr-FR" sz="1800" dirty="0"/>
          </a:p>
        </p:txBody>
      </p:sp>
      <p:sp>
        <p:nvSpPr>
          <p:cNvPr id="65" name="Subtitle 2"/>
          <p:cNvSpPr txBox="1">
            <a:spLocks/>
          </p:cNvSpPr>
          <p:nvPr/>
        </p:nvSpPr>
        <p:spPr>
          <a:xfrm>
            <a:off x="3572329" y="5823830"/>
            <a:ext cx="694731"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Nom - Jos</a:t>
            </a:r>
            <a:endParaRPr lang="fr-FR" sz="1800" dirty="0"/>
          </a:p>
        </p:txBody>
      </p:sp>
      <p:sp>
        <p:nvSpPr>
          <p:cNvPr id="66" name="Subtitle 2"/>
          <p:cNvSpPr txBox="1">
            <a:spLocks/>
          </p:cNvSpPr>
          <p:nvPr/>
        </p:nvSpPr>
        <p:spPr>
          <a:xfrm>
            <a:off x="4456315" y="5826071"/>
            <a:ext cx="855030" cy="43237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Juges - 2 </a:t>
            </a:r>
            <a:r>
              <a:rPr lang="fr-FR" sz="1600" dirty="0" err="1"/>
              <a:t>Chron</a:t>
            </a:r>
            <a:endParaRPr lang="fr-FR" sz="1800" dirty="0"/>
          </a:p>
        </p:txBody>
      </p:sp>
      <p:sp>
        <p:nvSpPr>
          <p:cNvPr id="67" name="Subtitle 2"/>
          <p:cNvSpPr txBox="1">
            <a:spLocks/>
          </p:cNvSpPr>
          <p:nvPr/>
        </p:nvSpPr>
        <p:spPr>
          <a:xfrm>
            <a:off x="5565715" y="5888363"/>
            <a:ext cx="2224354" cy="3873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1600" dirty="0"/>
              <a:t>Esdras </a:t>
            </a:r>
            <a:r>
              <a:rPr lang="fr-FR" sz="1600"/>
              <a:t>- Malachie</a:t>
            </a:r>
            <a:endParaRPr lang="fr-FR" sz="1800" dirty="0"/>
          </a:p>
        </p:txBody>
      </p:sp>
      <p:sp>
        <p:nvSpPr>
          <p:cNvPr id="68" name="Subtitle 2"/>
          <p:cNvSpPr txBox="1">
            <a:spLocks/>
          </p:cNvSpPr>
          <p:nvPr/>
        </p:nvSpPr>
        <p:spPr>
          <a:xfrm rot="19529158">
            <a:off x="5837193" y="2558938"/>
            <a:ext cx="2136637" cy="46951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Message d’espoir des prophètes</a:t>
            </a:r>
          </a:p>
        </p:txBody>
      </p:sp>
      <p:grpSp>
        <p:nvGrpSpPr>
          <p:cNvPr id="72" name="Group 71"/>
          <p:cNvGrpSpPr/>
          <p:nvPr/>
        </p:nvGrpSpPr>
        <p:grpSpPr>
          <a:xfrm>
            <a:off x="8965689" y="1133652"/>
            <a:ext cx="466334" cy="450302"/>
            <a:chOff x="9091465" y="1171464"/>
            <a:chExt cx="550647" cy="480849"/>
          </a:xfrm>
        </p:grpSpPr>
        <p:sp>
          <p:nvSpPr>
            <p:cNvPr id="69" name="Oval 68"/>
            <p:cNvSpPr/>
            <p:nvPr/>
          </p:nvSpPr>
          <p:spPr>
            <a:xfrm>
              <a:off x="9195758" y="1314538"/>
              <a:ext cx="172529" cy="1560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9368287" y="1325999"/>
              <a:ext cx="172529" cy="15606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hord 70"/>
            <p:cNvSpPr/>
            <p:nvPr/>
          </p:nvSpPr>
          <p:spPr>
            <a:xfrm rot="6807065">
              <a:off x="9126364" y="1136565"/>
              <a:ext cx="480849" cy="550647"/>
            </a:xfrm>
            <a:prstGeom prst="chord">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Subtitle 2"/>
          <p:cNvSpPr txBox="1">
            <a:spLocks/>
          </p:cNvSpPr>
          <p:nvPr/>
        </p:nvSpPr>
        <p:spPr>
          <a:xfrm>
            <a:off x="9024939" y="615416"/>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2000" dirty="0"/>
              <a:t>Ascension</a:t>
            </a:r>
          </a:p>
        </p:txBody>
      </p:sp>
      <p:sp>
        <p:nvSpPr>
          <p:cNvPr id="78" name="Subtitle 2"/>
          <p:cNvSpPr txBox="1">
            <a:spLocks/>
          </p:cNvSpPr>
          <p:nvPr/>
        </p:nvSpPr>
        <p:spPr>
          <a:xfrm>
            <a:off x="1120493" y="358750"/>
            <a:ext cx="3230688" cy="8631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3600" b="1" dirty="0"/>
              <a:t>Le plan de Dieu</a:t>
            </a:r>
            <a:endParaRPr lang="fr-FR" sz="4000" b="1" dirty="0"/>
          </a:p>
        </p:txBody>
      </p:sp>
      <p:sp>
        <p:nvSpPr>
          <p:cNvPr id="39" name="Subtitle 2"/>
          <p:cNvSpPr txBox="1">
            <a:spLocks/>
          </p:cNvSpPr>
          <p:nvPr/>
        </p:nvSpPr>
        <p:spPr>
          <a:xfrm>
            <a:off x="9520644" y="3004870"/>
            <a:ext cx="1276709" cy="3675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fr-FR" sz="1800" dirty="0"/>
              <a:t>Maintenant et pas encore</a:t>
            </a:r>
          </a:p>
        </p:txBody>
      </p:sp>
    </p:spTree>
    <p:extLst>
      <p:ext uri="{BB962C8B-B14F-4D97-AF65-F5344CB8AC3E}">
        <p14:creationId xmlns:p14="http://schemas.microsoft.com/office/powerpoint/2010/main" val="175613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57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p:cNvSpPr txBox="1">
            <a:spLocks/>
          </p:cNvSpPr>
          <p:nvPr/>
        </p:nvSpPr>
        <p:spPr>
          <a:xfrm>
            <a:off x="464261" y="405067"/>
            <a:ext cx="11404879" cy="840230"/>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lang="fr-FR" sz="5400" b="1" baseline="30000" dirty="0"/>
              <a:t>Ancien Testament					Nouveau Testament</a:t>
            </a:r>
            <a:endParaRPr kumimoji="0" lang="fr-FR" sz="8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6" name="Picture 2" descr="Image result for open bible flat">
            <a:extLst>
              <a:ext uri="{FF2B5EF4-FFF2-40B4-BE49-F238E27FC236}">
                <a16:creationId xmlns:a16="http://schemas.microsoft.com/office/drawing/2014/main" id="{F52BC412-7054-481B-ACF9-A7D626EE2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81" y="5052767"/>
            <a:ext cx="10611440" cy="180523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A7E0D9B-D986-42A8-A405-6F5BD7A11DF5}"/>
              </a:ext>
            </a:extLst>
          </p:cNvPr>
          <p:cNvCxnSpPr>
            <a:cxnSpLocks/>
          </p:cNvCxnSpPr>
          <p:nvPr/>
        </p:nvCxnSpPr>
        <p:spPr>
          <a:xfrm>
            <a:off x="1268319" y="2110672"/>
            <a:ext cx="4949072" cy="122548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6C88F0-B9C1-4F10-A0E2-8A63770C6715}"/>
              </a:ext>
            </a:extLst>
          </p:cNvPr>
          <p:cNvCxnSpPr>
            <a:cxnSpLocks/>
          </p:cNvCxnSpPr>
          <p:nvPr/>
        </p:nvCxnSpPr>
        <p:spPr>
          <a:xfrm>
            <a:off x="6505322" y="4154013"/>
            <a:ext cx="4949072" cy="122548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C957600-1D3C-4B99-874A-90490472B9EB}"/>
              </a:ext>
            </a:extLst>
          </p:cNvPr>
          <p:cNvCxnSpPr>
            <a:cxnSpLocks/>
          </p:cNvCxnSpPr>
          <p:nvPr/>
        </p:nvCxnSpPr>
        <p:spPr>
          <a:xfrm flipV="1">
            <a:off x="6505322" y="1984916"/>
            <a:ext cx="4903923" cy="135124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17C2BD-FD5C-462A-BC72-552BED318AB3}"/>
              </a:ext>
            </a:extLst>
          </p:cNvPr>
          <p:cNvCxnSpPr>
            <a:cxnSpLocks/>
          </p:cNvCxnSpPr>
          <p:nvPr/>
        </p:nvCxnSpPr>
        <p:spPr>
          <a:xfrm flipV="1">
            <a:off x="1313468" y="4154013"/>
            <a:ext cx="4903923" cy="135124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cross">
            <a:extLst>
              <a:ext uri="{FF2B5EF4-FFF2-40B4-BE49-F238E27FC236}">
                <a16:creationId xmlns:a16="http://schemas.microsoft.com/office/drawing/2014/main" id="{640FD3BD-73E8-458C-B5D7-ECF34CF9A3F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48157" y="3031885"/>
            <a:ext cx="1426400" cy="1426400"/>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a:extLst>
              <a:ext uri="{FF2B5EF4-FFF2-40B4-BE49-F238E27FC236}">
                <a16:creationId xmlns:a16="http://schemas.microsoft.com/office/drawing/2014/main" id="{40615D62-A41E-4539-AF54-E5675387480B}"/>
              </a:ext>
            </a:extLst>
          </p:cNvPr>
          <p:cNvSpPr txBox="1">
            <a:spLocks/>
          </p:cNvSpPr>
          <p:nvPr/>
        </p:nvSpPr>
        <p:spPr>
          <a:xfrm>
            <a:off x="337654" y="2797623"/>
            <a:ext cx="3734068" cy="151220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kumimoji="0" lang="fr-FR" sz="2800" i="0" u="none" strike="noStrike" kern="1200" cap="none" spc="0" normalizeH="0" baseline="0" noProof="0" dirty="0">
                <a:ln>
                  <a:noFill/>
                </a:ln>
                <a:solidFill>
                  <a:prstClr val="black"/>
                </a:solidFill>
                <a:effectLst/>
                <a:uLnTx/>
                <a:uFillTx/>
                <a:latin typeface="Calibri" panose="020F0502020204030204"/>
                <a:ea typeface="+mn-ea"/>
                <a:cs typeface="+mn-cs"/>
              </a:rPr>
              <a:t>Toutes les promesses </a:t>
            </a:r>
          </a:p>
          <a:p>
            <a:pPr lvl="0" algn="l"/>
            <a:r>
              <a:rPr kumimoji="0" lang="fr-FR" sz="2800" i="0" u="none" strike="noStrike" kern="1200" cap="none" spc="0" normalizeH="0" baseline="0" noProof="0" dirty="0">
                <a:ln>
                  <a:noFill/>
                </a:ln>
                <a:solidFill>
                  <a:prstClr val="black"/>
                </a:solidFill>
                <a:effectLst/>
                <a:uLnTx/>
                <a:uFillTx/>
                <a:latin typeface="Calibri" panose="020F0502020204030204"/>
                <a:ea typeface="+mn-ea"/>
                <a:cs typeface="+mn-cs"/>
              </a:rPr>
              <a:t>de l’Ancien Testament</a:t>
            </a:r>
          </a:p>
          <a:p>
            <a:pPr lvl="0" algn="l"/>
            <a:r>
              <a:rPr lang="fr-FR" sz="2800" dirty="0">
                <a:solidFill>
                  <a:prstClr val="black"/>
                </a:solidFill>
                <a:latin typeface="Calibri" panose="020F0502020204030204"/>
              </a:rPr>
              <a:t>sont accomplis en Christ</a:t>
            </a:r>
            <a:endParaRPr kumimoji="0" lang="fr-FR"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ubtitle 2">
            <a:extLst>
              <a:ext uri="{FF2B5EF4-FFF2-40B4-BE49-F238E27FC236}">
                <a16:creationId xmlns:a16="http://schemas.microsoft.com/office/drawing/2014/main" id="{72DE84C1-CADF-4C84-AFE5-7E7AEEFA833B}"/>
              </a:ext>
            </a:extLst>
          </p:cNvPr>
          <p:cNvSpPr txBox="1">
            <a:spLocks/>
          </p:cNvSpPr>
          <p:nvPr/>
        </p:nvSpPr>
        <p:spPr>
          <a:xfrm>
            <a:off x="8650992" y="2842305"/>
            <a:ext cx="3611347" cy="151220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l"/>
            <a:r>
              <a:rPr kumimoji="0" lang="fr-FR" sz="2800" i="0" u="none" strike="noStrike" kern="1200" cap="none" spc="0" normalizeH="0" baseline="0" noProof="0" dirty="0">
                <a:ln>
                  <a:noFill/>
                </a:ln>
                <a:solidFill>
                  <a:prstClr val="black"/>
                </a:solidFill>
                <a:effectLst/>
                <a:uLnTx/>
                <a:uFillTx/>
                <a:latin typeface="Calibri" panose="020F0502020204030204"/>
                <a:ea typeface="+mn-ea"/>
                <a:cs typeface="+mn-cs"/>
              </a:rPr>
              <a:t>Toutes les bénédictions </a:t>
            </a:r>
          </a:p>
          <a:p>
            <a:pPr lvl="0" algn="l"/>
            <a:r>
              <a:rPr kumimoji="0" lang="fr-FR" sz="2800" i="0" u="none" strike="noStrike" kern="1200" cap="none" spc="0" normalizeH="0" baseline="0" noProof="0" dirty="0">
                <a:ln>
                  <a:noFill/>
                </a:ln>
                <a:solidFill>
                  <a:prstClr val="black"/>
                </a:solidFill>
                <a:effectLst/>
                <a:uLnTx/>
                <a:uFillTx/>
                <a:latin typeface="Calibri" panose="020F0502020204030204"/>
                <a:ea typeface="+mn-ea"/>
                <a:cs typeface="+mn-cs"/>
              </a:rPr>
              <a:t>de Christ sont offert</a:t>
            </a:r>
          </a:p>
          <a:p>
            <a:pPr lvl="0" algn="l"/>
            <a:r>
              <a:rPr lang="fr-FR" sz="2800" dirty="0">
                <a:solidFill>
                  <a:prstClr val="black"/>
                </a:solidFill>
                <a:latin typeface="Calibri" panose="020F0502020204030204"/>
              </a:rPr>
              <a:t>à tous</a:t>
            </a:r>
            <a:endParaRPr kumimoji="0" lang="fr-FR"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49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1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15079"/>
          <a:stretch/>
        </p:blipFill>
        <p:spPr bwMode="auto">
          <a:xfrm>
            <a:off x="0" y="11425"/>
            <a:ext cx="12192000" cy="684657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4D600BFA-50BE-423D-A241-66819FFD378D}"/>
              </a:ext>
            </a:extLst>
          </p:cNvPr>
          <p:cNvSpPr txBox="1">
            <a:spLocks/>
          </p:cNvSpPr>
          <p:nvPr/>
        </p:nvSpPr>
        <p:spPr>
          <a:xfrm>
            <a:off x="1216058" y="258992"/>
            <a:ext cx="10582381" cy="4579715"/>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3600" b="1" baseline="30000" dirty="0"/>
              <a:t>30 </a:t>
            </a:r>
            <a:r>
              <a:rPr lang="fr-FR" sz="3600" dirty="0"/>
              <a:t>Il dit encore: «A quoi comparerons-nous le royaume de Dieu ou par quelle parabole le représenterons-nous? </a:t>
            </a:r>
            <a:r>
              <a:rPr lang="fr-FR" sz="3600" b="1" baseline="30000" dirty="0"/>
              <a:t>31 </a:t>
            </a:r>
            <a:r>
              <a:rPr lang="fr-FR" sz="3600" dirty="0"/>
              <a:t>Il est comme une graine de moutarde: lorsqu'on la sème en terre, c'est la plus petite de toutes les semences qui sont sur la terre. </a:t>
            </a:r>
            <a:r>
              <a:rPr lang="fr-FR" sz="3600" b="1" baseline="30000" dirty="0"/>
              <a:t>32 </a:t>
            </a:r>
            <a:r>
              <a:rPr lang="fr-FR" sz="3600" dirty="0"/>
              <a:t>Mais lorsqu'elle a été semée, elle monte, devient plus grande que tous les légumes et développe de grandes branches, de sorte que les oiseaux du ciel peuvent habiter sous son ombre.»		(Marc 4.30-32)</a:t>
            </a:r>
            <a:endParaRPr lang="en-GB" sz="6600" dirty="0"/>
          </a:p>
        </p:txBody>
      </p:sp>
    </p:spTree>
    <p:extLst>
      <p:ext uri="{BB962C8B-B14F-4D97-AF65-F5344CB8AC3E}">
        <p14:creationId xmlns:p14="http://schemas.microsoft.com/office/powerpoint/2010/main" val="4034660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475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Ã©sultat de recherche d'images pour &quot;babylonian empire gate&quot;">
            <a:extLst>
              <a:ext uri="{FF2B5EF4-FFF2-40B4-BE49-F238E27FC236}">
                <a16:creationId xmlns:a16="http://schemas.microsoft.com/office/drawing/2014/main" id="{EF8F8BC5-7F29-417C-A5D4-07724E60B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6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73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15079"/>
          <a:stretch/>
        </p:blipFill>
        <p:spPr bwMode="auto">
          <a:xfrm>
            <a:off x="0" y="11425"/>
            <a:ext cx="12192000" cy="6846575"/>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4D600BFA-50BE-423D-A241-66819FFD378D}"/>
              </a:ext>
            </a:extLst>
          </p:cNvPr>
          <p:cNvSpPr txBox="1">
            <a:spLocks/>
          </p:cNvSpPr>
          <p:nvPr/>
        </p:nvSpPr>
        <p:spPr>
          <a:xfrm>
            <a:off x="1602557" y="258992"/>
            <a:ext cx="10195882" cy="380104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4800" b="0" i="0" u="none" strike="noStrike" kern="1200" cap="none" spc="0" normalizeH="0" baseline="0" noProof="0" dirty="0">
                <a:ln>
                  <a:noFill/>
                </a:ln>
                <a:solidFill>
                  <a:prstClr val="black"/>
                </a:solidFill>
                <a:effectLst/>
                <a:uLnTx/>
                <a:uFillTx/>
                <a:latin typeface="Calibri" panose="020F0502020204030204"/>
                <a:ea typeface="+mn-ea"/>
                <a:cs typeface="+mn-cs"/>
              </a:rPr>
              <a:t>Tout pouvoir m'a été donné dans le ciel et sur la terre.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4800" b="0" i="0" u="none" strike="noStrike" kern="1200" cap="none" spc="0" normalizeH="0" baseline="0" noProof="0" dirty="0">
                <a:ln>
                  <a:noFill/>
                </a:ln>
                <a:solidFill>
                  <a:prstClr val="black"/>
                </a:solidFill>
                <a:effectLst/>
                <a:uLnTx/>
                <a:uFillTx/>
                <a:latin typeface="Calibri" panose="020F0502020204030204"/>
                <a:ea typeface="+mn-ea"/>
                <a:cs typeface="+mn-cs"/>
              </a:rPr>
              <a:t>Allez, faites de toutes les nations des disciples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fr-FR" sz="4800" b="0" i="0" u="none" strike="noStrike" kern="1200" cap="none" spc="0" normalizeH="0" baseline="0" noProof="0" dirty="0">
                <a:ln>
                  <a:noFill/>
                </a:ln>
                <a:solidFill>
                  <a:prstClr val="black"/>
                </a:solidFill>
                <a:effectLst/>
                <a:uLnTx/>
                <a:uFillTx/>
                <a:latin typeface="Calibri" panose="020F0502020204030204"/>
                <a:ea typeface="+mn-ea"/>
                <a:cs typeface="+mn-cs"/>
              </a:rPr>
              <a:t>				(Matthieu 28.18-19)</a:t>
            </a:r>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57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43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67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stephen hawking grand design">
            <a:extLst>
              <a:ext uri="{FF2B5EF4-FFF2-40B4-BE49-F238E27FC236}">
                <a16:creationId xmlns:a16="http://schemas.microsoft.com/office/drawing/2014/main" id="{7C45CF24-8D57-4A7D-89F4-9D374A768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389" y="-1"/>
            <a:ext cx="4581630" cy="6872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607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oking over the city">
            <a:extLst>
              <a:ext uri="{FF2B5EF4-FFF2-40B4-BE49-F238E27FC236}">
                <a16:creationId xmlns:a16="http://schemas.microsoft.com/office/drawing/2014/main" id="{D151119C-8402-4BD7-98BF-E69FB84E48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8660" r="40503" b="31912"/>
          <a:stretch/>
        </p:blipFill>
        <p:spPr bwMode="auto">
          <a:xfrm>
            <a:off x="0" y="11426"/>
            <a:ext cx="12192000" cy="6846574"/>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E1A2BEA-824D-4DA3-A3D7-C1FF67B05971}"/>
              </a:ext>
            </a:extLst>
          </p:cNvPr>
          <p:cNvSpPr txBox="1">
            <a:spLocks/>
          </p:cNvSpPr>
          <p:nvPr/>
        </p:nvSpPr>
        <p:spPr>
          <a:xfrm>
            <a:off x="339365" y="256312"/>
            <a:ext cx="11852635" cy="701731"/>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4400" b="1" dirty="0"/>
              <a:t>La symétrie concentrique (sandwich) de Daniel</a:t>
            </a:r>
          </a:p>
        </p:txBody>
      </p:sp>
      <p:sp>
        <p:nvSpPr>
          <p:cNvPr id="4" name="Subtitle 2">
            <a:extLst>
              <a:ext uri="{FF2B5EF4-FFF2-40B4-BE49-F238E27FC236}">
                <a16:creationId xmlns:a16="http://schemas.microsoft.com/office/drawing/2014/main" id="{06FF81D3-7F83-423D-87A0-11785E6633D1}"/>
              </a:ext>
            </a:extLst>
          </p:cNvPr>
          <p:cNvSpPr txBox="1">
            <a:spLocks/>
          </p:cNvSpPr>
          <p:nvPr/>
        </p:nvSpPr>
        <p:spPr>
          <a:xfrm>
            <a:off x="3123829" y="1299699"/>
            <a:ext cx="11852635" cy="5401479"/>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fr-FR" sz="3200" dirty="0" err="1"/>
              <a:t>Ch</a:t>
            </a:r>
            <a:r>
              <a:rPr lang="fr-FR" sz="3200" dirty="0"/>
              <a:t> 1 – Introduction</a:t>
            </a:r>
          </a:p>
          <a:p>
            <a:pPr algn="l"/>
            <a:endParaRPr lang="fr-FR" sz="1200" dirty="0"/>
          </a:p>
          <a:p>
            <a:pPr algn="l"/>
            <a:r>
              <a:rPr lang="fr-FR" sz="3200" dirty="0" err="1">
                <a:solidFill>
                  <a:srgbClr val="0070C0"/>
                </a:solidFill>
              </a:rPr>
              <a:t>Ch</a:t>
            </a:r>
            <a:r>
              <a:rPr lang="fr-FR" sz="3200" dirty="0">
                <a:solidFill>
                  <a:srgbClr val="0070C0"/>
                </a:solidFill>
              </a:rPr>
              <a:t> 2 – La vision de </a:t>
            </a:r>
            <a:r>
              <a:rPr lang="fr-FR" sz="3200" dirty="0" err="1">
                <a:solidFill>
                  <a:srgbClr val="0070C0"/>
                </a:solidFill>
              </a:rPr>
              <a:t>Nebu</a:t>
            </a:r>
            <a:r>
              <a:rPr lang="fr-FR" sz="3200" dirty="0">
                <a:solidFill>
                  <a:srgbClr val="0070C0"/>
                </a:solidFill>
              </a:rPr>
              <a:t> : la succession des empires</a:t>
            </a:r>
          </a:p>
          <a:p>
            <a:pPr algn="l"/>
            <a:r>
              <a:rPr lang="fr-FR" sz="3200" dirty="0"/>
              <a:t>		</a:t>
            </a:r>
            <a:r>
              <a:rPr lang="fr-FR" sz="3200" dirty="0" err="1">
                <a:solidFill>
                  <a:srgbClr val="7030A0"/>
                </a:solidFill>
              </a:rPr>
              <a:t>Ch</a:t>
            </a:r>
            <a:r>
              <a:rPr lang="fr-FR" sz="3200" dirty="0">
                <a:solidFill>
                  <a:srgbClr val="7030A0"/>
                </a:solidFill>
              </a:rPr>
              <a:t> 3 – La fournaise de feu</a:t>
            </a:r>
          </a:p>
          <a:p>
            <a:pPr algn="l"/>
            <a:r>
              <a:rPr lang="fr-FR" sz="3200" dirty="0"/>
              <a:t>				</a:t>
            </a:r>
            <a:r>
              <a:rPr lang="fr-FR" sz="3200" dirty="0" err="1">
                <a:solidFill>
                  <a:srgbClr val="FF0000"/>
                </a:solidFill>
              </a:rPr>
              <a:t>Ch</a:t>
            </a:r>
            <a:r>
              <a:rPr lang="fr-FR" sz="3200" dirty="0">
                <a:solidFill>
                  <a:srgbClr val="FF0000"/>
                </a:solidFill>
              </a:rPr>
              <a:t> 4 – L’orgueil de </a:t>
            </a:r>
            <a:r>
              <a:rPr lang="fr-FR" sz="3200" dirty="0" err="1">
                <a:solidFill>
                  <a:srgbClr val="FF0000"/>
                </a:solidFill>
              </a:rPr>
              <a:t>Nebu</a:t>
            </a:r>
            <a:endParaRPr lang="fr-FR" sz="3200" dirty="0">
              <a:solidFill>
                <a:srgbClr val="FF0000"/>
              </a:solidFill>
            </a:endParaRPr>
          </a:p>
          <a:p>
            <a:pPr algn="l"/>
            <a:r>
              <a:rPr lang="fr-FR" sz="3200" dirty="0">
                <a:solidFill>
                  <a:srgbClr val="FF0000"/>
                </a:solidFill>
              </a:rPr>
              <a:t>				</a:t>
            </a:r>
            <a:r>
              <a:rPr lang="fr-FR" sz="3200" dirty="0" err="1">
                <a:solidFill>
                  <a:srgbClr val="FF0000"/>
                </a:solidFill>
              </a:rPr>
              <a:t>Ch</a:t>
            </a:r>
            <a:r>
              <a:rPr lang="fr-FR" sz="3200" dirty="0">
                <a:solidFill>
                  <a:srgbClr val="FF0000"/>
                </a:solidFill>
              </a:rPr>
              <a:t> 5 – L’impiété de </a:t>
            </a:r>
            <a:r>
              <a:rPr lang="fr-FR" sz="3200" dirty="0" err="1">
                <a:solidFill>
                  <a:srgbClr val="FF0000"/>
                </a:solidFill>
              </a:rPr>
              <a:t>Belshatsar</a:t>
            </a:r>
            <a:endParaRPr lang="fr-FR" sz="3200" dirty="0">
              <a:solidFill>
                <a:srgbClr val="FF0000"/>
              </a:solidFill>
            </a:endParaRPr>
          </a:p>
          <a:p>
            <a:pPr algn="l"/>
            <a:r>
              <a:rPr lang="fr-FR" sz="3200" dirty="0"/>
              <a:t>		</a:t>
            </a:r>
            <a:r>
              <a:rPr lang="fr-FR" sz="3200" dirty="0" err="1">
                <a:solidFill>
                  <a:srgbClr val="7030A0"/>
                </a:solidFill>
              </a:rPr>
              <a:t>Ch</a:t>
            </a:r>
            <a:r>
              <a:rPr lang="fr-FR" sz="3200" dirty="0">
                <a:solidFill>
                  <a:srgbClr val="7030A0"/>
                </a:solidFill>
              </a:rPr>
              <a:t> 6 – La fosse aux lions</a:t>
            </a:r>
          </a:p>
          <a:p>
            <a:pPr algn="l"/>
            <a:r>
              <a:rPr lang="fr-FR" sz="3200" dirty="0" err="1">
                <a:solidFill>
                  <a:srgbClr val="0070C0"/>
                </a:solidFill>
              </a:rPr>
              <a:t>Ch</a:t>
            </a:r>
            <a:r>
              <a:rPr lang="fr-FR" sz="3200" dirty="0">
                <a:solidFill>
                  <a:srgbClr val="0070C0"/>
                </a:solidFill>
              </a:rPr>
              <a:t> 7 – La vision de Daniel : la succession des empires</a:t>
            </a:r>
          </a:p>
          <a:p>
            <a:pPr algn="l"/>
            <a:endParaRPr lang="fr-FR" sz="3200" dirty="0"/>
          </a:p>
          <a:p>
            <a:pPr algn="l"/>
            <a:r>
              <a:rPr lang="fr-FR" sz="3200" dirty="0" err="1"/>
              <a:t>Chs</a:t>
            </a:r>
            <a:r>
              <a:rPr lang="fr-FR" sz="3200" dirty="0"/>
              <a:t> 8-12</a:t>
            </a:r>
          </a:p>
        </p:txBody>
      </p:sp>
      <p:sp>
        <p:nvSpPr>
          <p:cNvPr id="2" name="Left Brace 1">
            <a:extLst>
              <a:ext uri="{FF2B5EF4-FFF2-40B4-BE49-F238E27FC236}">
                <a16:creationId xmlns:a16="http://schemas.microsoft.com/office/drawing/2014/main" id="{7F30D59F-AF71-4A6C-B47B-5EDC8E9A9D91}"/>
              </a:ext>
            </a:extLst>
          </p:cNvPr>
          <p:cNvSpPr/>
          <p:nvPr/>
        </p:nvSpPr>
        <p:spPr>
          <a:xfrm>
            <a:off x="2744195" y="2370685"/>
            <a:ext cx="289089" cy="279416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a:extLst>
              <a:ext uri="{FF2B5EF4-FFF2-40B4-BE49-F238E27FC236}">
                <a16:creationId xmlns:a16="http://schemas.microsoft.com/office/drawing/2014/main" id="{230CBC60-1F06-4E4F-B358-8EA54F0B18DB}"/>
              </a:ext>
            </a:extLst>
          </p:cNvPr>
          <p:cNvSpPr/>
          <p:nvPr/>
        </p:nvSpPr>
        <p:spPr>
          <a:xfrm>
            <a:off x="339365" y="2490495"/>
            <a:ext cx="2169929" cy="2554545"/>
          </a:xfrm>
          <a:prstGeom prst="rect">
            <a:avLst/>
          </a:prstGeom>
        </p:spPr>
        <p:txBody>
          <a:bodyPr wrap="square">
            <a:spAutoFit/>
          </a:bodyPr>
          <a:lstStyle/>
          <a:p>
            <a:r>
              <a:rPr lang="fr-FR" sz="3200" dirty="0">
                <a:solidFill>
                  <a:srgbClr val="0070C0"/>
                </a:solidFill>
              </a:rPr>
              <a:t>Les empires du monde et </a:t>
            </a:r>
          </a:p>
          <a:p>
            <a:r>
              <a:rPr lang="fr-FR" sz="3200" dirty="0">
                <a:solidFill>
                  <a:srgbClr val="0070C0"/>
                </a:solidFill>
              </a:rPr>
              <a:t>le royaume de Dieu</a:t>
            </a:r>
          </a:p>
        </p:txBody>
      </p:sp>
    </p:spTree>
    <p:extLst>
      <p:ext uri="{BB962C8B-B14F-4D97-AF65-F5344CB8AC3E}">
        <p14:creationId xmlns:p14="http://schemas.microsoft.com/office/powerpoint/2010/main" val="331822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75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RÃ©sultat de recherche d'images pour &quot;statue daniel 2&quot;">
            <a:extLst>
              <a:ext uri="{FF2B5EF4-FFF2-40B4-BE49-F238E27FC236}">
                <a16:creationId xmlns:a16="http://schemas.microsoft.com/office/drawing/2014/main" id="{B5BE4F29-A703-4363-AD77-49424DA6AF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62" t="24604" r="65254" b="4056"/>
          <a:stretch/>
        </p:blipFill>
        <p:spPr bwMode="auto">
          <a:xfrm>
            <a:off x="4637988" y="0"/>
            <a:ext cx="2078992" cy="68290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916890B-FF65-42B1-AB30-7E1A0D975A2A}"/>
              </a:ext>
            </a:extLst>
          </p:cNvPr>
          <p:cNvSpPr/>
          <p:nvPr/>
        </p:nvSpPr>
        <p:spPr>
          <a:xfrm rot="21176873">
            <a:off x="4160025" y="4900321"/>
            <a:ext cx="854623" cy="188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Subtitle 2">
            <a:extLst>
              <a:ext uri="{FF2B5EF4-FFF2-40B4-BE49-F238E27FC236}">
                <a16:creationId xmlns:a16="http://schemas.microsoft.com/office/drawing/2014/main" id="{4395DE78-3465-4B4E-B588-95E23A978403}"/>
              </a:ext>
            </a:extLst>
          </p:cNvPr>
          <p:cNvSpPr txBox="1">
            <a:spLocks/>
          </p:cNvSpPr>
          <p:nvPr/>
        </p:nvSpPr>
        <p:spPr>
          <a:xfrm>
            <a:off x="1508738" y="567397"/>
            <a:ext cx="3506321" cy="472642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fr-FR" dirty="0"/>
              <a:t>??? -------</a:t>
            </a:r>
          </a:p>
          <a:p>
            <a:pPr algn="r"/>
            <a:endParaRPr lang="fr-FR" dirty="0"/>
          </a:p>
          <a:p>
            <a:pPr algn="r"/>
            <a:endParaRPr lang="fr-FR" sz="1600" dirty="0"/>
          </a:p>
          <a:p>
            <a:pPr algn="r"/>
            <a:r>
              <a:rPr lang="fr-FR" dirty="0"/>
              <a:t>??? --------</a:t>
            </a:r>
          </a:p>
          <a:p>
            <a:pPr algn="r"/>
            <a:endParaRPr lang="fr-FR" dirty="0"/>
          </a:p>
          <a:p>
            <a:pPr algn="r"/>
            <a:endParaRPr lang="fr-FR" dirty="0"/>
          </a:p>
          <a:p>
            <a:pPr algn="r"/>
            <a:endParaRPr lang="fr-FR" sz="400" dirty="0"/>
          </a:p>
          <a:p>
            <a:pPr algn="r"/>
            <a:r>
              <a:rPr lang="fr-FR" dirty="0"/>
              <a:t>	??? ----------</a:t>
            </a:r>
          </a:p>
          <a:p>
            <a:pPr algn="r"/>
            <a:endParaRPr lang="fr-FR" dirty="0"/>
          </a:p>
          <a:p>
            <a:pPr algn="r"/>
            <a:r>
              <a:rPr lang="fr-FR" dirty="0"/>
              <a:t>	</a:t>
            </a:r>
          </a:p>
          <a:p>
            <a:pPr algn="r"/>
            <a:r>
              <a:rPr lang="fr-FR" dirty="0"/>
              <a:t>	?????-------</a:t>
            </a:r>
          </a:p>
        </p:txBody>
      </p:sp>
    </p:spTree>
    <p:extLst>
      <p:ext uri="{BB962C8B-B14F-4D97-AF65-F5344CB8AC3E}">
        <p14:creationId xmlns:p14="http://schemas.microsoft.com/office/powerpoint/2010/main" val="3567257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8087</TotalTime>
  <Words>397</Words>
  <Application>Microsoft Office PowerPoint</Application>
  <PresentationFormat>Widescreen</PresentationFormat>
  <Paragraphs>162</Paragraphs>
  <Slides>31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Apieczonek</dc:creator>
  <cp:lastModifiedBy>Josh Apieczonek</cp:lastModifiedBy>
  <cp:revision>141</cp:revision>
  <dcterms:created xsi:type="dcterms:W3CDTF">2017-01-22T15:27:55Z</dcterms:created>
  <dcterms:modified xsi:type="dcterms:W3CDTF">2019-09-03T07:12:48Z</dcterms:modified>
</cp:coreProperties>
</file>